
<file path=[Content_Types].xml><?xml version="1.0" encoding="utf-8"?>
<Types xmlns="http://schemas.openxmlformats.org/package/2006/content-types"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media/image4.jpg" ContentType="image/jpeg"/>
  <Override PartName="/ppt/media/image5.jpg" ContentType="image/jpeg"/>
  <Override PartName="/ppt/media/image7.jpg" ContentType="image/jpeg"/>
  <Override PartName="/ppt/media/image8.jpg" ContentType="image/jpeg"/>
  <Override PartName="/ppt/media/image9.jpg" ContentType="image/jpeg"/>
  <Override PartName="/ppt/media/image10.jpg" ContentType="image/jpeg"/>
  <Override PartName="/ppt/notesSlides/notesSlide2.xml" ContentType="application/vnd.openxmlformats-officedocument.presentationml.notesSlide+xml"/>
  <Override PartName="/ppt/media/image11.jpg" ContentType="image/jpeg"/>
  <Override PartName="/ppt/media/image12.jpg" ContentType="image/jpeg"/>
  <Override PartName="/ppt/media/image13.jpg" ContentType="image/jpeg"/>
  <Override PartName="/ppt/media/image14.jpg" ContentType="image/jpeg"/>
  <Override PartName="/ppt/media/image15.jpg" ContentType="image/jpeg"/>
  <Override PartName="/ppt/notesSlides/notesSlide3.xml" ContentType="application/vnd.openxmlformats-officedocument.presentationml.notesSlide+xml"/>
  <Override PartName="/ppt/media/image29.jpg" ContentType="image/jpeg"/>
  <Override PartName="/ppt/media/image31.jpg" ContentType="image/jpeg"/>
  <Override PartName="/ppt/media/image32.jpg" ContentType="image/jpeg"/>
  <Override PartName="/ppt/media/image33.jpg" ContentType="image/jpeg"/>
  <Override PartName="/ppt/notesSlides/notesSlide4.xml" ContentType="application/vnd.openxmlformats-officedocument.presentationml.notesSlide+xml"/>
  <Override PartName="/ppt/media/image34.jpg" ContentType="image/jpeg"/>
  <Override PartName="/ppt/media/image35.jpg" ContentType="image/jpeg"/>
  <Override PartName="/ppt/notesSlides/notesSlide5.xml" ContentType="application/vnd.openxmlformats-officedocument.presentationml.notesSlide+xml"/>
  <Override PartName="/ppt/media/image37.jpg" ContentType="image/jpeg"/>
  <Override PartName="/ppt/media/image38.jpg" ContentType="image/jpeg"/>
  <Override PartName="/ppt/media/image39.jpg" ContentType="image/jpeg"/>
  <Override PartName="/ppt/notesSlides/notesSlide6.xml" ContentType="application/vnd.openxmlformats-officedocument.presentationml.notesSlide+xml"/>
  <Override PartName="/ppt/media/image40.jpg" ContentType="image/jpeg"/>
  <Override PartName="/ppt/media/image42.jpg" ContentType="image/jpeg"/>
  <Override PartName="/ppt/notesSlides/notesSlide7.xml" ContentType="application/vnd.openxmlformats-officedocument.presentationml.notesSlide+xml"/>
  <Override PartName="/ppt/media/image44.jpg" ContentType="image/jpeg"/>
  <Override PartName="/ppt/media/image45.jpg" ContentType="image/jpeg"/>
  <Override PartName="/ppt/media/image46.jpg" ContentType="image/jpeg"/>
  <Override PartName="/ppt/media/image47.jpg" ContentType="image/jpeg"/>
  <Override PartName="/ppt/media/image48.jpg" ContentType="image/jpeg"/>
  <Override PartName="/ppt/media/image49.jpg" ContentType="image/jpeg"/>
  <Override PartName="/ppt/media/image50.jpg" ContentType="image/jpeg"/>
  <Override PartName="/ppt/media/image51.jpg" ContentType="image/jpeg"/>
  <Override PartName="/ppt/media/image52.jpg" ContentType="image/jpeg"/>
  <Override PartName="/ppt/media/image53.jpg" ContentType="image/jpeg"/>
  <Override PartName="/ppt/media/image54.jpg" ContentType="image/jpeg"/>
  <Override PartName="/ppt/media/image55.jpg" ContentType="image/jpeg"/>
  <Override PartName="/ppt/media/image56.jpg" ContentType="image/jpeg"/>
  <Override PartName="/ppt/media/image57.jpg" ContentType="image/jpeg"/>
  <Override PartName="/ppt/media/image58.jpg" ContentType="image/jpeg"/>
  <Override PartName="/ppt/media/image59.jpg" ContentType="image/jpeg"/>
  <Override PartName="/ppt/media/image60.jpg" ContentType="image/jpeg"/>
  <Override PartName="/ppt/media/image61.jpg" ContentType="image/jpeg"/>
  <Override PartName="/ppt/media/image62.jpg" ContentType="image/jpeg"/>
  <Override PartName="/ppt/media/image63.jpg" ContentType="image/jpeg"/>
  <Override PartName="/ppt/media/image64.jpg" ContentType="image/jpeg"/>
  <Override PartName="/ppt/media/image65.jpg" ContentType="image/jpeg"/>
  <Override PartName="/ppt/media/image66.jpg" ContentType="image/jpeg"/>
  <Override PartName="/ppt/media/image67.jpg" ContentType="image/jpeg"/>
  <Override PartName="/ppt/media/image68.jpg" ContentType="image/jpeg"/>
  <Override PartName="/ppt/media/image69.jpg" ContentType="image/jpeg"/>
  <Override PartName="/ppt/media/image70.jpg" ContentType="image/jpeg"/>
  <Override PartName="/ppt/media/image71.jpg" ContentType="image/jpeg"/>
  <Override PartName="/ppt/media/image72.jpg" ContentType="image/jpeg"/>
  <Override PartName="/ppt/media/image73.jpg" ContentType="image/jpeg"/>
  <Override PartName="/ppt/media/image74.jpg" ContentType="image/jpeg"/>
  <Override PartName="/ppt/media/image75.jpg" ContentType="image/jpe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handoutMasterIdLst>
    <p:handoutMasterId r:id="rId31"/>
  </p:handoutMasterIdLst>
  <p:sldIdLst>
    <p:sldId id="258" r:id="rId2"/>
    <p:sldId id="259" r:id="rId3"/>
    <p:sldId id="260" r:id="rId4"/>
    <p:sldId id="264" r:id="rId5"/>
    <p:sldId id="276" r:id="rId6"/>
    <p:sldId id="280" r:id="rId7"/>
    <p:sldId id="283" r:id="rId8"/>
    <p:sldId id="285" r:id="rId9"/>
    <p:sldId id="287" r:id="rId10"/>
    <p:sldId id="314" r:id="rId11"/>
    <p:sldId id="298" r:id="rId12"/>
    <p:sldId id="315" r:id="rId13"/>
    <p:sldId id="299" r:id="rId14"/>
    <p:sldId id="316" r:id="rId15"/>
    <p:sldId id="307" r:id="rId16"/>
    <p:sldId id="293" r:id="rId17"/>
    <p:sldId id="286" r:id="rId18"/>
    <p:sldId id="270" r:id="rId19"/>
    <p:sldId id="256" r:id="rId20"/>
    <p:sldId id="300" r:id="rId21"/>
    <p:sldId id="305" r:id="rId22"/>
    <p:sldId id="302" r:id="rId23"/>
    <p:sldId id="297" r:id="rId24"/>
    <p:sldId id="303" r:id="rId25"/>
    <p:sldId id="304" r:id="rId26"/>
    <p:sldId id="310" r:id="rId27"/>
    <p:sldId id="309" r:id="rId28"/>
    <p:sldId id="308" r:id="rId29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597A2"/>
    <a:srgbClr val="EF8682"/>
    <a:srgbClr val="CACACA"/>
    <a:srgbClr val="AFE1E1"/>
    <a:srgbClr val="FFFFFF"/>
    <a:srgbClr val="000000"/>
    <a:srgbClr val="0078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Style moyen 2 - Accentuation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Style moyen 2 - Accentuatio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Style léger 2 - Accentuation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Style léger 2 - Accentuation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43" autoAdjust="0"/>
    <p:restoredTop sz="93817" autoAdjust="0"/>
  </p:normalViewPr>
  <p:slideViewPr>
    <p:cSldViewPr snapToGrid="0">
      <p:cViewPr varScale="1">
        <p:scale>
          <a:sx n="63" d="100"/>
          <a:sy n="63" d="100"/>
        </p:scale>
        <p:origin x="80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DBA91A4F-FE85-4235-8CEE-95A0D279C71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CH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F147F325-1F05-47E6-A857-FC72D1B8B23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27E7F4-F5F8-4672-92E2-C227B3230128}" type="datetimeFigureOut">
              <a:rPr lang="fr-CH" smtClean="0"/>
              <a:t>19.05.2020</a:t>
            </a:fld>
            <a:endParaRPr lang="fr-CH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E56524A3-D74D-4A00-9718-4D69F88A8B9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CH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600FA9A-E128-429C-BFB1-3E433ECFDF7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60989D-D28D-4859-9FFE-E422FC6EC8A3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87122225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CH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80FC0D-554C-4C6F-803A-2A2A2A1D6B9C}" type="datetimeFigureOut">
              <a:rPr lang="fr-CH" smtClean="0"/>
              <a:t>19.05.2020</a:t>
            </a:fld>
            <a:endParaRPr lang="fr-CH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CH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CH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1EA8BB-FB99-47C5-A111-7E7FEAA7A2DA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23045622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gov.uk/foreign-travel-advice/italy/coronavirus" TargetMode="External"/><Relationship Id="rId3" Type="http://schemas.openxmlformats.org/officeDocument/2006/relationships/hyperlink" Target="https://www.aljazeera.com/news/2020/01/uk-confirms-coronavirus-cases-200131100102626.html" TargetMode="External"/><Relationship Id="rId7" Type="http://schemas.openxmlformats.org/officeDocument/2006/relationships/hyperlink" Target="https://www.gov.uk/government/news/secretary-of-state-makes-new-regulations-on-coronavirus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www.diplomatie.gouv.fr/fr/conseils-aux-voyageurs/conseils-par-pays-destination/chine/" TargetMode="External"/><Relationship Id="rId5" Type="http://schemas.openxmlformats.org/officeDocument/2006/relationships/hyperlink" Target="https://www.gov.uk/foreign-travel-advice/china" TargetMode="External"/><Relationship Id="rId4" Type="http://schemas.openxmlformats.org/officeDocument/2006/relationships/hyperlink" Target="https://www.dw.com/en/coronavirus-g7-countries-agree-to-coordinate-response-live-updates/a-52238408" TargetMode="External"/><Relationship Id="rId9" Type="http://schemas.openxmlformats.org/officeDocument/2006/relationships/hyperlink" Target="https://www.theguardian.com/politics/live/2020/mar/23/uk-coronavirus-live-news-latest-boris-johnson-minister-condemns-people-ignoring-two-metre-distance-rule-in-parks-as-very-selfish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google.com/url?sa=t&amp;rct=j&amp;q=&amp;esrc=s&amp;source=web&amp;cd=4&amp;cad=rja&amp;uact=8&amp;ved=2ahUKEwiJjq3K2rroAhWRgnIEHQVPCnUQFjADegQIBRAB&amp;url=https%3A%2F%2Fwww.nytimes.com%2F2020%2F03%2F22%2Fworld%2Feurope%2Fgermany-coronavirus-budget.html&amp;usg=AOvVaw1gv_Ulez93BN-_ObOkNPUY" TargetMode="External"/><Relationship Id="rId3" Type="http://schemas.openxmlformats.org/officeDocument/2006/relationships/hyperlink" Target="https://www.stmgp.bayern.de/presse/bestaetigter-coronavirus-fall-in-bayern-infektionsschutzmassnahmen-laufen/" TargetMode="External"/><Relationship Id="rId7" Type="http://schemas.openxmlformats.org/officeDocument/2006/relationships/hyperlink" Target="https://www.google.com/url?sa=t&amp;rct=j&amp;q=&amp;esrc=s&amp;source=web&amp;cd=1&amp;cad=rja&amp;uact=8&amp;ved=2ahUKEwjm-JKo_bjoAhX7lnIEHWMRANsQFjAAegQIAhAB&amp;url=https%3A%2F%2Fwww.bbc.com%2Fnews%2Fworld-europe-51905129&amp;usg=AOvVaw0GjkxDdhPhtYz0Y2bUk6hG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apnews.com/230fa2d2e2891ab2ccb6d9c8a5f479bf" TargetMode="External"/><Relationship Id="rId5" Type="http://schemas.openxmlformats.org/officeDocument/2006/relationships/hyperlink" Target="https://www.dw.com/en/coronavirus-eu-health-ministers-meet-as-deaths-mount-live-updates/a-52362168" TargetMode="External"/><Relationship Id="rId4" Type="http://schemas.openxmlformats.org/officeDocument/2006/relationships/hyperlink" Target="https://www.dw.com/en/coronavirus-g7-countries-agree-to-coordinate-response-live-updates/a-52238408" TargetMode="External"/><Relationship Id="rId9" Type="http://schemas.openxmlformats.org/officeDocument/2006/relationships/hyperlink" Target="https://www.washingtonpost.com/world/2020/04/15/coronavirus-latest-news/" TargetMode="Externa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84" name="Shape 8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914353"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© Copyright Showeet.com</a:t>
            </a:r>
          </a:p>
        </p:txBody>
      </p:sp>
    </p:spTree>
    <p:extLst>
      <p:ext uri="{BB962C8B-B14F-4D97-AF65-F5344CB8AC3E}">
        <p14:creationId xmlns:p14="http://schemas.microsoft.com/office/powerpoint/2010/main" val="1453799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CH" sz="1200" b="1" dirty="0" err="1">
                <a:latin typeface="PT Sans"/>
              </a:rPr>
              <a:t>Important</a:t>
            </a:r>
            <a:r>
              <a:rPr lang="de-CH" sz="1200" b="1" dirty="0">
                <a:latin typeface="PT Sans"/>
              </a:rPr>
              <a:t> </a:t>
            </a:r>
            <a:r>
              <a:rPr lang="de-CH" sz="1200" b="1" dirty="0">
                <a:latin typeface="PT Sans"/>
                <a:sym typeface="Wingdings" panose="05000000000000000000" pitchFamily="2" charset="2"/>
              </a:rPr>
              <a:t> Looking at the </a:t>
            </a:r>
            <a:r>
              <a:rPr lang="de-CH" sz="1200" b="1" dirty="0" err="1">
                <a:latin typeface="PT Sans"/>
                <a:sym typeface="Wingdings" panose="05000000000000000000" pitchFamily="2" charset="2"/>
              </a:rPr>
              <a:t>evolutiono</a:t>
            </a:r>
            <a:r>
              <a:rPr lang="de-CH" sz="1200" b="1" dirty="0">
                <a:latin typeface="PT Sans"/>
                <a:sym typeface="Wingdings" panose="05000000000000000000" pitchFamily="2" charset="2"/>
              </a:rPr>
              <a:t> and not at the </a:t>
            </a:r>
            <a:r>
              <a:rPr lang="de-CH" sz="1200" b="1" dirty="0" err="1">
                <a:latin typeface="PT Sans"/>
                <a:sym typeface="Wingdings" panose="05000000000000000000" pitchFamily="2" charset="2"/>
              </a:rPr>
              <a:t>numbers</a:t>
            </a:r>
            <a:r>
              <a:rPr lang="de-CH" sz="1200" b="1" dirty="0">
                <a:latin typeface="PT Sans"/>
                <a:sym typeface="Wingdings" panose="05000000000000000000" pitchFamily="2" charset="2"/>
              </a:rPr>
              <a:t> </a:t>
            </a:r>
            <a:r>
              <a:rPr lang="de-CH" sz="1200" b="1" dirty="0" err="1">
                <a:latin typeface="PT Sans"/>
                <a:sym typeface="Wingdings" panose="05000000000000000000" pitchFamily="2" charset="2"/>
              </a:rPr>
              <a:t>themselves</a:t>
            </a:r>
            <a:r>
              <a:rPr lang="de-CH" sz="1200" b="1" dirty="0">
                <a:latin typeface="PT Sans"/>
                <a:sym typeface="Wingdings" panose="05000000000000000000" pitchFamily="2" charset="2"/>
              </a:rPr>
              <a:t>. </a:t>
            </a:r>
            <a:r>
              <a:rPr lang="de-CH" sz="1200" b="1" dirty="0" err="1">
                <a:latin typeface="PT Sans"/>
                <a:sym typeface="Wingdings" panose="05000000000000000000" pitchFamily="2" charset="2"/>
              </a:rPr>
              <a:t>We</a:t>
            </a:r>
            <a:r>
              <a:rPr lang="de-CH" sz="1200" b="1" dirty="0">
                <a:latin typeface="PT Sans"/>
                <a:sym typeface="Wingdings" panose="05000000000000000000" pitchFamily="2" charset="2"/>
              </a:rPr>
              <a:t> </a:t>
            </a:r>
            <a:r>
              <a:rPr lang="de-CH" sz="1200" b="1" dirty="0" err="1">
                <a:latin typeface="PT Sans"/>
                <a:sym typeface="Wingdings" panose="05000000000000000000" pitchFamily="2" charset="2"/>
              </a:rPr>
              <a:t>compare</a:t>
            </a:r>
            <a:r>
              <a:rPr lang="de-CH" sz="1200" b="1" dirty="0">
                <a:latin typeface="PT Sans"/>
                <a:sym typeface="Wingdings" panose="05000000000000000000" pitchFamily="2" charset="2"/>
              </a:rPr>
              <a:t> the </a:t>
            </a:r>
            <a:r>
              <a:rPr lang="de-CH" sz="1200" b="1" dirty="0" err="1">
                <a:latin typeface="PT Sans"/>
                <a:sym typeface="Wingdings" panose="05000000000000000000" pitchFamily="2" charset="2"/>
              </a:rPr>
              <a:t>sentiment</a:t>
            </a:r>
            <a:r>
              <a:rPr lang="de-CH" sz="1200" b="1" dirty="0">
                <a:latin typeface="PT Sans"/>
                <a:sym typeface="Wingdings" panose="05000000000000000000" pitchFamily="2" charset="2"/>
              </a:rPr>
              <a:t> </a:t>
            </a:r>
            <a:r>
              <a:rPr lang="de-CH" sz="1200" b="1" dirty="0" err="1">
                <a:latin typeface="PT Sans"/>
                <a:sym typeface="Wingdings" panose="05000000000000000000" pitchFamily="2" charset="2"/>
              </a:rPr>
              <a:t>evolution</a:t>
            </a:r>
            <a:r>
              <a:rPr lang="de-CH" sz="1200" b="1" dirty="0">
                <a:latin typeface="PT Sans"/>
                <a:sym typeface="Wingdings" panose="05000000000000000000" pitchFamily="2" charset="2"/>
              </a:rPr>
              <a:t>. . </a:t>
            </a:r>
            <a:endParaRPr lang="de-CH" sz="1200" b="1" dirty="0">
              <a:latin typeface="PT Sans"/>
            </a:endParaRPr>
          </a:p>
          <a:p>
            <a:pPr marL="0" indent="0">
              <a:buNone/>
            </a:pPr>
            <a:endParaRPr lang="de-CH" sz="1200" dirty="0">
              <a:latin typeface="PT Sans"/>
            </a:endParaRPr>
          </a:p>
          <a:p>
            <a:pPr marL="0" indent="0">
              <a:buNone/>
            </a:pPr>
            <a:endParaRPr lang="de-CH" sz="1200" dirty="0">
              <a:latin typeface="PT Sans"/>
            </a:endParaRPr>
          </a:p>
          <a:p>
            <a:pPr marL="0" indent="0">
              <a:buNone/>
            </a:pPr>
            <a:r>
              <a:rPr lang="de-CH" sz="1200" dirty="0" err="1">
                <a:latin typeface="PT Sans"/>
              </a:rPr>
              <a:t>Similarities</a:t>
            </a:r>
            <a:r>
              <a:rPr lang="de-CH" sz="1200" dirty="0">
                <a:latin typeface="PT Sans"/>
              </a:rPr>
              <a:t>: </a:t>
            </a:r>
          </a:p>
          <a:p>
            <a:pPr marL="0" indent="0">
              <a:buNone/>
            </a:pPr>
            <a:r>
              <a:rPr lang="de-CH" sz="1200" dirty="0">
                <a:latin typeface="PT Sans"/>
              </a:rPr>
              <a:t>At </a:t>
            </a:r>
            <a:r>
              <a:rPr lang="de-CH" sz="1200" dirty="0" err="1">
                <a:latin typeface="PT Sans"/>
              </a:rPr>
              <a:t>point</a:t>
            </a:r>
            <a:r>
              <a:rPr lang="de-CH" sz="1200" dirty="0">
                <a:latin typeface="PT Sans"/>
              </a:rPr>
              <a:t> </a:t>
            </a:r>
            <a:r>
              <a:rPr lang="de-CH" sz="1200" dirty="0" err="1">
                <a:latin typeface="PT Sans"/>
              </a:rPr>
              <a:t>three</a:t>
            </a:r>
            <a:r>
              <a:rPr lang="de-CH" sz="1200" dirty="0">
                <a:latin typeface="PT Sans"/>
              </a:rPr>
              <a:t> </a:t>
            </a:r>
            <a:r>
              <a:rPr lang="de-CH" sz="1200" dirty="0">
                <a:latin typeface="PT Sans"/>
                <a:sym typeface="Wingdings" panose="05000000000000000000" pitchFamily="2" charset="2"/>
              </a:rPr>
              <a:t> US </a:t>
            </a:r>
            <a:r>
              <a:rPr lang="de-CH" sz="1200" dirty="0" err="1">
                <a:latin typeface="PT Sans"/>
                <a:sym typeface="Wingdings" panose="05000000000000000000" pitchFamily="2" charset="2"/>
              </a:rPr>
              <a:t>wanr</a:t>
            </a:r>
            <a:r>
              <a:rPr lang="de-CH" sz="1200" dirty="0">
                <a:latin typeface="PT Sans"/>
                <a:sym typeface="Wingdings" panose="05000000000000000000" pitchFamily="2" charset="2"/>
              </a:rPr>
              <a:t> </a:t>
            </a:r>
            <a:r>
              <a:rPr lang="de-CH" sz="1200" dirty="0" err="1">
                <a:latin typeface="PT Sans"/>
                <a:sym typeface="Wingdings" panose="05000000000000000000" pitchFamily="2" charset="2"/>
              </a:rPr>
              <a:t>thet</a:t>
            </a:r>
            <a:r>
              <a:rPr lang="de-CH" sz="1200" dirty="0">
                <a:latin typeface="PT Sans"/>
                <a:sym typeface="Wingdings" panose="05000000000000000000" pitchFamily="2" charset="2"/>
              </a:rPr>
              <a:t> the </a:t>
            </a:r>
            <a:r>
              <a:rPr lang="de-CH" sz="1200" dirty="0" err="1">
                <a:latin typeface="PT Sans"/>
                <a:sym typeface="Wingdings" panose="05000000000000000000" pitchFamily="2" charset="2"/>
              </a:rPr>
              <a:t>spread</a:t>
            </a:r>
            <a:r>
              <a:rPr lang="de-CH" sz="1200" dirty="0">
                <a:latin typeface="PT Sans"/>
                <a:sym typeface="Wingdings" panose="05000000000000000000" pitchFamily="2" charset="2"/>
              </a:rPr>
              <a:t> of COVID is </a:t>
            </a:r>
            <a:r>
              <a:rPr lang="de-CH" sz="1200" dirty="0" err="1">
                <a:latin typeface="PT Sans"/>
                <a:sym typeface="Wingdings" panose="05000000000000000000" pitchFamily="2" charset="2"/>
              </a:rPr>
              <a:t>likely</a:t>
            </a:r>
            <a:r>
              <a:rPr lang="de-CH" sz="1200" dirty="0">
                <a:latin typeface="PT Sans"/>
                <a:sym typeface="Wingdings" panose="05000000000000000000" pitchFamily="2" charset="2"/>
              </a:rPr>
              <a:t> and </a:t>
            </a:r>
            <a:r>
              <a:rPr lang="de-CH" sz="1200" dirty="0" err="1">
                <a:latin typeface="PT Sans"/>
                <a:sym typeface="Wingdings" panose="05000000000000000000" pitchFamily="2" charset="2"/>
              </a:rPr>
              <a:t>people</a:t>
            </a:r>
            <a:r>
              <a:rPr lang="de-CH" sz="1200" dirty="0">
                <a:latin typeface="PT Sans"/>
                <a:sym typeface="Wingdings" panose="05000000000000000000" pitchFamily="2" charset="2"/>
              </a:rPr>
              <a:t> </a:t>
            </a:r>
            <a:r>
              <a:rPr lang="de-CH" sz="1200" dirty="0" err="1">
                <a:latin typeface="PT Sans"/>
                <a:sym typeface="Wingdings" panose="05000000000000000000" pitchFamily="2" charset="2"/>
              </a:rPr>
              <a:t>should</a:t>
            </a:r>
            <a:r>
              <a:rPr lang="de-CH" sz="1200" dirty="0">
                <a:latin typeface="PT Sans"/>
                <a:sym typeface="Wingdings" panose="05000000000000000000" pitchFamily="2" charset="2"/>
              </a:rPr>
              <a:t> </a:t>
            </a:r>
            <a:r>
              <a:rPr lang="de-CH" sz="1200" dirty="0" err="1">
                <a:latin typeface="PT Sans"/>
                <a:sym typeface="Wingdings" panose="05000000000000000000" pitchFamily="2" charset="2"/>
              </a:rPr>
              <a:t>prepare</a:t>
            </a:r>
            <a:r>
              <a:rPr lang="de-CH" sz="1200" dirty="0">
                <a:latin typeface="PT Sans"/>
                <a:sym typeface="Wingdings" panose="05000000000000000000" pitchFamily="2" charset="2"/>
              </a:rPr>
              <a:t>  Oprah and USA Today </a:t>
            </a:r>
            <a:r>
              <a:rPr lang="de-CH" sz="1200" dirty="0" err="1">
                <a:latin typeface="PT Sans"/>
                <a:sym typeface="Wingdings" panose="05000000000000000000" pitchFamily="2" charset="2"/>
              </a:rPr>
              <a:t>health</a:t>
            </a:r>
            <a:r>
              <a:rPr lang="de-CH" sz="1200" dirty="0">
                <a:latin typeface="PT Sans"/>
                <a:sym typeface="Wingdings" panose="05000000000000000000" pitchFamily="2" charset="2"/>
              </a:rPr>
              <a:t> </a:t>
            </a:r>
            <a:r>
              <a:rPr lang="de-CH" sz="1200" dirty="0" err="1">
                <a:latin typeface="PT Sans"/>
                <a:sym typeface="Wingdings" panose="05000000000000000000" pitchFamily="2" charset="2"/>
              </a:rPr>
              <a:t>sentiment</a:t>
            </a:r>
            <a:r>
              <a:rPr lang="de-CH" sz="1200" dirty="0">
                <a:latin typeface="PT Sans"/>
                <a:sym typeface="Wingdings" panose="05000000000000000000" pitchFamily="2" charset="2"/>
              </a:rPr>
              <a:t> </a:t>
            </a:r>
            <a:r>
              <a:rPr lang="de-CH" sz="1200" dirty="0" err="1">
                <a:latin typeface="PT Sans"/>
                <a:sym typeface="Wingdings" panose="05000000000000000000" pitchFamily="2" charset="2"/>
              </a:rPr>
              <a:t>evolution</a:t>
            </a:r>
            <a:r>
              <a:rPr lang="de-CH" sz="1200" dirty="0">
                <a:latin typeface="PT Sans"/>
                <a:sym typeface="Wingdings" panose="05000000000000000000" pitchFamily="2" charset="2"/>
              </a:rPr>
              <a:t> </a:t>
            </a:r>
            <a:r>
              <a:rPr lang="de-CH" sz="1200" dirty="0" err="1">
                <a:latin typeface="PT Sans"/>
                <a:sym typeface="Wingdings" panose="05000000000000000000" pitchFamily="2" charset="2"/>
              </a:rPr>
              <a:t>goes</a:t>
            </a:r>
            <a:r>
              <a:rPr lang="de-CH" sz="1200" dirty="0">
                <a:latin typeface="PT Sans"/>
                <a:sym typeface="Wingdings" panose="05000000000000000000" pitchFamily="2" charset="2"/>
              </a:rPr>
              <a:t> down  </a:t>
            </a:r>
            <a:r>
              <a:rPr lang="de-CH" sz="1200" dirty="0" err="1">
                <a:latin typeface="PT Sans"/>
                <a:sym typeface="Wingdings" panose="05000000000000000000" pitchFamily="2" charset="2"/>
              </a:rPr>
              <a:t>are</a:t>
            </a:r>
            <a:r>
              <a:rPr lang="de-CH" sz="1200" dirty="0">
                <a:latin typeface="PT Sans"/>
                <a:sym typeface="Wingdings" panose="05000000000000000000" pitchFamily="2" charset="2"/>
              </a:rPr>
              <a:t> </a:t>
            </a:r>
            <a:r>
              <a:rPr lang="de-CH" sz="1200" dirty="0" err="1">
                <a:latin typeface="PT Sans"/>
                <a:sym typeface="Wingdings" panose="05000000000000000000" pitchFamily="2" charset="2"/>
              </a:rPr>
              <a:t>aware</a:t>
            </a:r>
            <a:r>
              <a:rPr lang="de-CH" sz="1200" dirty="0">
                <a:latin typeface="PT Sans"/>
                <a:sym typeface="Wingdings" panose="05000000000000000000" pitchFamily="2" charset="2"/>
              </a:rPr>
              <a:t> of the </a:t>
            </a:r>
            <a:r>
              <a:rPr lang="de-CH" sz="1200" dirty="0" err="1">
                <a:latin typeface="PT Sans"/>
                <a:sym typeface="Wingdings" panose="05000000000000000000" pitchFamily="2" charset="2"/>
              </a:rPr>
              <a:t>situation</a:t>
            </a:r>
            <a:r>
              <a:rPr lang="de-CH" sz="1200" dirty="0">
                <a:latin typeface="PT Sans"/>
                <a:sym typeface="Wingdings" panose="05000000000000000000" pitchFamily="2" charset="2"/>
              </a:rPr>
              <a:t>. </a:t>
            </a:r>
            <a:r>
              <a:rPr lang="de-CH" sz="1200" dirty="0" err="1">
                <a:latin typeface="PT Sans"/>
                <a:sym typeface="Wingdings" panose="05000000000000000000" pitchFamily="2" charset="2"/>
              </a:rPr>
              <a:t>It</a:t>
            </a:r>
            <a:r>
              <a:rPr lang="de-CH" sz="1200" dirty="0">
                <a:latin typeface="PT Sans"/>
                <a:sym typeface="Wingdings" panose="05000000000000000000" pitchFamily="2" charset="2"/>
              </a:rPr>
              <a:t> </a:t>
            </a:r>
            <a:r>
              <a:rPr lang="de-CH" sz="1200" dirty="0" err="1">
                <a:latin typeface="PT Sans"/>
                <a:sym typeface="Wingdings" panose="05000000000000000000" pitchFamily="2" charset="2"/>
              </a:rPr>
              <a:t>looks</a:t>
            </a:r>
            <a:r>
              <a:rPr lang="de-CH" sz="1200" dirty="0">
                <a:latin typeface="PT Sans"/>
                <a:sym typeface="Wingdings" panose="05000000000000000000" pitchFamily="2" charset="2"/>
              </a:rPr>
              <a:t> different </a:t>
            </a:r>
            <a:r>
              <a:rPr lang="de-CH" sz="1200" dirty="0" err="1">
                <a:latin typeface="PT Sans"/>
                <a:sym typeface="Wingdings" panose="05000000000000000000" pitchFamily="2" charset="2"/>
              </a:rPr>
              <a:t>when</a:t>
            </a:r>
            <a:r>
              <a:rPr lang="de-CH" sz="1200" dirty="0">
                <a:latin typeface="PT Sans"/>
                <a:sym typeface="Wingdings" panose="05000000000000000000" pitchFamily="2" charset="2"/>
              </a:rPr>
              <a:t> </a:t>
            </a:r>
            <a:r>
              <a:rPr lang="de-CH" sz="1200" dirty="0" err="1">
                <a:latin typeface="PT Sans"/>
                <a:sym typeface="Wingdings" panose="05000000000000000000" pitchFamily="2" charset="2"/>
              </a:rPr>
              <a:t>looking</a:t>
            </a:r>
            <a:r>
              <a:rPr lang="de-CH" sz="1200" dirty="0">
                <a:latin typeface="PT Sans"/>
                <a:sym typeface="Wingdings" panose="05000000000000000000" pitchFamily="2" charset="2"/>
              </a:rPr>
              <a:t> at the </a:t>
            </a:r>
            <a:r>
              <a:rPr lang="de-CH" sz="1200" dirty="0" err="1">
                <a:latin typeface="PT Sans"/>
                <a:sym typeface="Wingdings" panose="05000000000000000000" pitchFamily="2" charset="2"/>
              </a:rPr>
              <a:t>graph</a:t>
            </a:r>
            <a:r>
              <a:rPr lang="de-CH" sz="1200" dirty="0">
                <a:latin typeface="PT Sans"/>
                <a:sym typeface="Wingdings" panose="05000000000000000000" pitchFamily="2" charset="2"/>
              </a:rPr>
              <a:t> of </a:t>
            </a:r>
            <a:r>
              <a:rPr lang="de-CH" sz="1200" dirty="0" err="1">
                <a:latin typeface="PT Sans"/>
                <a:sym typeface="Wingdings" panose="05000000000000000000" pitchFamily="2" charset="2"/>
              </a:rPr>
              <a:t>donald</a:t>
            </a:r>
            <a:r>
              <a:rPr lang="de-CH" sz="1200" dirty="0">
                <a:latin typeface="PT Sans"/>
                <a:sym typeface="Wingdings" panose="05000000000000000000" pitchFamily="2" charset="2"/>
              </a:rPr>
              <a:t> </a:t>
            </a:r>
            <a:r>
              <a:rPr lang="de-CH" sz="1200" dirty="0" err="1">
                <a:latin typeface="PT Sans"/>
                <a:sym typeface="Wingdings" panose="05000000000000000000" pitchFamily="2" charset="2"/>
              </a:rPr>
              <a:t>trump</a:t>
            </a:r>
            <a:r>
              <a:rPr lang="de-CH" sz="1200" dirty="0">
                <a:latin typeface="PT Sans"/>
                <a:sym typeface="Wingdings" panose="05000000000000000000" pitchFamily="2" charset="2"/>
              </a:rPr>
              <a:t>  </a:t>
            </a:r>
            <a:r>
              <a:rPr lang="de-CH" sz="1200" dirty="0" err="1">
                <a:latin typeface="PT Sans"/>
                <a:sym typeface="Wingdings" panose="05000000000000000000" pitchFamily="2" charset="2"/>
              </a:rPr>
              <a:t>sentiment</a:t>
            </a:r>
            <a:r>
              <a:rPr lang="de-CH" sz="1200" dirty="0">
                <a:latin typeface="PT Sans"/>
                <a:sym typeface="Wingdings" panose="05000000000000000000" pitchFamily="2" charset="2"/>
              </a:rPr>
              <a:t> </a:t>
            </a:r>
            <a:r>
              <a:rPr lang="de-CH" sz="1200" dirty="0" err="1">
                <a:latin typeface="PT Sans"/>
                <a:sym typeface="Wingdings" panose="05000000000000000000" pitchFamily="2" charset="2"/>
              </a:rPr>
              <a:t>goes</a:t>
            </a:r>
            <a:r>
              <a:rPr lang="de-CH" sz="1200" dirty="0">
                <a:latin typeface="PT Sans"/>
                <a:sym typeface="Wingdings" panose="05000000000000000000" pitchFamily="2" charset="2"/>
              </a:rPr>
              <a:t> in an </a:t>
            </a:r>
            <a:r>
              <a:rPr lang="de-CH" sz="1200" dirty="0" err="1">
                <a:latin typeface="PT Sans"/>
                <a:sym typeface="Wingdings" panose="05000000000000000000" pitchFamily="2" charset="2"/>
              </a:rPr>
              <a:t>upward</a:t>
            </a:r>
            <a:r>
              <a:rPr lang="de-CH" sz="1200" dirty="0">
                <a:latin typeface="PT Sans"/>
                <a:sym typeface="Wingdings" panose="05000000000000000000" pitchFamily="2" charset="2"/>
              </a:rPr>
              <a:t> </a:t>
            </a:r>
            <a:r>
              <a:rPr lang="de-CH" sz="1200" dirty="0" err="1">
                <a:latin typeface="PT Sans"/>
                <a:sym typeface="Wingdings" panose="05000000000000000000" pitchFamily="2" charset="2"/>
              </a:rPr>
              <a:t>directioon</a:t>
            </a:r>
            <a:endParaRPr lang="de-CH" sz="1200" dirty="0">
              <a:latin typeface="PT Sans"/>
            </a:endParaRPr>
          </a:p>
          <a:p>
            <a:pPr marL="0" indent="0">
              <a:buNone/>
            </a:pPr>
            <a:endParaRPr lang="de-CH" sz="1200" dirty="0">
              <a:latin typeface="PT Sans"/>
            </a:endParaRPr>
          </a:p>
          <a:p>
            <a:pPr marL="0" indent="0">
              <a:buNone/>
            </a:pPr>
            <a:r>
              <a:rPr lang="de-CH" sz="1200" dirty="0" err="1">
                <a:latin typeface="PT Sans"/>
              </a:rPr>
              <a:t>Differences</a:t>
            </a:r>
            <a:r>
              <a:rPr lang="de-CH" sz="1200" dirty="0">
                <a:latin typeface="PT Sans"/>
              </a:rPr>
              <a:t>: </a:t>
            </a:r>
          </a:p>
          <a:p>
            <a:pPr marL="0" indent="0">
              <a:buNone/>
            </a:pPr>
            <a:r>
              <a:rPr lang="de-CH" sz="1200" dirty="0">
                <a:latin typeface="PT Sans"/>
              </a:rPr>
              <a:t>The </a:t>
            </a:r>
            <a:r>
              <a:rPr lang="de-CH" sz="1200" dirty="0" err="1">
                <a:latin typeface="PT Sans"/>
              </a:rPr>
              <a:t>three</a:t>
            </a:r>
            <a:r>
              <a:rPr lang="de-CH" sz="1200" dirty="0">
                <a:latin typeface="PT Sans"/>
              </a:rPr>
              <a:t> </a:t>
            </a:r>
            <a:r>
              <a:rPr lang="de-CH" sz="1200" dirty="0" err="1">
                <a:latin typeface="PT Sans"/>
              </a:rPr>
              <a:t>sentiment</a:t>
            </a:r>
            <a:r>
              <a:rPr lang="de-CH" sz="1200" dirty="0">
                <a:latin typeface="PT Sans"/>
              </a:rPr>
              <a:t> </a:t>
            </a:r>
            <a:r>
              <a:rPr lang="de-CH" sz="1200" dirty="0" err="1">
                <a:latin typeface="PT Sans"/>
              </a:rPr>
              <a:t>graphs</a:t>
            </a:r>
            <a:r>
              <a:rPr lang="de-CH" sz="1200" dirty="0">
                <a:latin typeface="PT Sans"/>
              </a:rPr>
              <a:t> </a:t>
            </a:r>
            <a:r>
              <a:rPr lang="de-CH" sz="1200" dirty="0" err="1">
                <a:latin typeface="PT Sans"/>
              </a:rPr>
              <a:t>are</a:t>
            </a:r>
            <a:r>
              <a:rPr lang="de-CH" sz="1200" dirty="0">
                <a:latin typeface="PT Sans"/>
              </a:rPr>
              <a:t> </a:t>
            </a:r>
            <a:r>
              <a:rPr lang="de-CH" sz="1200" dirty="0" err="1">
                <a:latin typeface="PT Sans"/>
              </a:rPr>
              <a:t>distinct</a:t>
            </a:r>
            <a:r>
              <a:rPr lang="de-CH" sz="1200" dirty="0">
                <a:latin typeface="PT Sans"/>
              </a:rPr>
              <a:t> </a:t>
            </a:r>
            <a:r>
              <a:rPr lang="de-CH" sz="1200" dirty="0" err="1">
                <a:latin typeface="PT Sans"/>
              </a:rPr>
              <a:t>from</a:t>
            </a:r>
            <a:r>
              <a:rPr lang="de-CH" sz="1200" dirty="0">
                <a:latin typeface="PT Sans"/>
              </a:rPr>
              <a:t> </a:t>
            </a:r>
            <a:r>
              <a:rPr lang="de-CH" sz="1200" dirty="0" err="1">
                <a:latin typeface="PT Sans"/>
              </a:rPr>
              <a:t>one</a:t>
            </a:r>
            <a:r>
              <a:rPr lang="de-CH" sz="1200" dirty="0">
                <a:latin typeface="PT Sans"/>
              </a:rPr>
              <a:t> </a:t>
            </a:r>
            <a:r>
              <a:rPr lang="de-CH" sz="1200" dirty="0" err="1">
                <a:latin typeface="PT Sans"/>
              </a:rPr>
              <a:t>another</a:t>
            </a:r>
            <a:endParaRPr lang="de-CH" sz="1200" dirty="0">
              <a:latin typeface="PT Sans"/>
            </a:endParaRPr>
          </a:p>
          <a:p>
            <a:pPr marL="342900" indent="-342900">
              <a:buAutoNum type="arabicPeriod"/>
            </a:pPr>
            <a:endParaRPr lang="de-CH" sz="1200" dirty="0">
              <a:latin typeface="PT Sans"/>
            </a:endParaRPr>
          </a:p>
          <a:p>
            <a:pPr marL="342900" indent="-342900">
              <a:buAutoNum type="arabicPeriod"/>
            </a:pPr>
            <a:endParaRPr lang="de-CH" sz="1200" dirty="0">
              <a:latin typeface="PT Sans"/>
            </a:endParaRPr>
          </a:p>
          <a:p>
            <a:pPr marL="342900" indent="-342900">
              <a:buAutoNum type="arabicPeriod"/>
            </a:pPr>
            <a:endParaRPr lang="de-CH" sz="1200" dirty="0">
              <a:latin typeface="PT Sans"/>
            </a:endParaRPr>
          </a:p>
          <a:p>
            <a:pPr marL="342900" indent="-342900">
              <a:buAutoNum type="arabicPeriod"/>
            </a:pPr>
            <a:r>
              <a:rPr lang="de-CH" sz="1200" dirty="0">
                <a:latin typeface="PT Sans"/>
              </a:rPr>
              <a:t>First COVID-19 </a:t>
            </a:r>
            <a:r>
              <a:rPr lang="de-CH" sz="1200" dirty="0" err="1">
                <a:latin typeface="PT Sans"/>
              </a:rPr>
              <a:t>case</a:t>
            </a:r>
            <a:r>
              <a:rPr lang="de-CH" sz="1200" dirty="0">
                <a:latin typeface="PT Sans"/>
              </a:rPr>
              <a:t> </a:t>
            </a:r>
            <a:r>
              <a:rPr lang="de-CH" sz="1200" dirty="0" err="1">
                <a:latin typeface="PT Sans"/>
              </a:rPr>
              <a:t>confirmed</a:t>
            </a:r>
            <a:r>
              <a:rPr lang="de-CH" sz="1200" dirty="0">
                <a:latin typeface="PT Sans"/>
              </a:rPr>
              <a:t> (21 </a:t>
            </a:r>
            <a:r>
              <a:rPr lang="de-CH" sz="1200" dirty="0" err="1">
                <a:latin typeface="PT Sans"/>
              </a:rPr>
              <a:t>januar</a:t>
            </a:r>
            <a:r>
              <a:rPr lang="de-CH" sz="1200" dirty="0">
                <a:latin typeface="PT Sans"/>
              </a:rPr>
              <a:t>)</a:t>
            </a:r>
          </a:p>
          <a:p>
            <a:pPr marL="342900" indent="-342900">
              <a:buAutoNum type="arabicPeriod"/>
            </a:pPr>
            <a:r>
              <a:rPr lang="de-CH" sz="1200" dirty="0">
                <a:latin typeface="PT Sans"/>
              </a:rPr>
              <a:t>US CDS </a:t>
            </a:r>
            <a:r>
              <a:rPr lang="de-CH" sz="1200" dirty="0" err="1">
                <a:latin typeface="PT Sans"/>
              </a:rPr>
              <a:t>wanrs</a:t>
            </a:r>
            <a:r>
              <a:rPr lang="de-CH" sz="1200" dirty="0">
                <a:latin typeface="PT Sans"/>
              </a:rPr>
              <a:t> </a:t>
            </a:r>
            <a:r>
              <a:rPr lang="de-CH" sz="1200" dirty="0" err="1">
                <a:latin typeface="PT Sans"/>
              </a:rPr>
              <a:t>taht</a:t>
            </a:r>
            <a:r>
              <a:rPr lang="de-CH" sz="1200" dirty="0">
                <a:latin typeface="PT Sans"/>
              </a:rPr>
              <a:t> the </a:t>
            </a:r>
            <a:r>
              <a:rPr lang="de-CH" sz="1200" dirty="0" err="1">
                <a:latin typeface="PT Sans"/>
              </a:rPr>
              <a:t>sperad</a:t>
            </a:r>
            <a:r>
              <a:rPr lang="de-CH" sz="1200" dirty="0">
                <a:latin typeface="PT Sans"/>
              </a:rPr>
              <a:t> </a:t>
            </a:r>
            <a:r>
              <a:rPr lang="de-CH" sz="1200" dirty="0" err="1">
                <a:latin typeface="PT Sans"/>
              </a:rPr>
              <a:t>to</a:t>
            </a:r>
            <a:r>
              <a:rPr lang="de-CH" sz="1200" dirty="0">
                <a:latin typeface="PT Sans"/>
              </a:rPr>
              <a:t> the united </a:t>
            </a:r>
            <a:r>
              <a:rPr lang="de-CH" sz="1200" dirty="0" err="1">
                <a:latin typeface="PT Sans"/>
              </a:rPr>
              <a:t>states</a:t>
            </a:r>
            <a:r>
              <a:rPr lang="de-CH" sz="1200" dirty="0">
                <a:latin typeface="PT Sans"/>
              </a:rPr>
              <a:t> is </a:t>
            </a:r>
            <a:r>
              <a:rPr lang="de-CH" sz="1200" dirty="0" err="1">
                <a:latin typeface="PT Sans"/>
              </a:rPr>
              <a:t>likely</a:t>
            </a:r>
            <a:r>
              <a:rPr lang="de-CH" sz="1200" dirty="0">
                <a:latin typeface="PT Sans"/>
              </a:rPr>
              <a:t> and </a:t>
            </a:r>
            <a:r>
              <a:rPr lang="de-CH" sz="1200" dirty="0" err="1">
                <a:latin typeface="PT Sans"/>
              </a:rPr>
              <a:t>that</a:t>
            </a:r>
            <a:r>
              <a:rPr lang="de-CH" sz="1200" dirty="0">
                <a:latin typeface="PT Sans"/>
              </a:rPr>
              <a:t> </a:t>
            </a:r>
            <a:r>
              <a:rPr lang="de-CH" sz="1200" dirty="0" err="1">
                <a:latin typeface="PT Sans"/>
              </a:rPr>
              <a:t>people</a:t>
            </a:r>
            <a:r>
              <a:rPr lang="de-CH" sz="1200" dirty="0">
                <a:latin typeface="PT Sans"/>
              </a:rPr>
              <a:t> </a:t>
            </a:r>
            <a:r>
              <a:rPr lang="de-CH" sz="1200" dirty="0" err="1">
                <a:latin typeface="PT Sans"/>
              </a:rPr>
              <a:t>should</a:t>
            </a:r>
            <a:r>
              <a:rPr lang="de-CH" sz="1200" dirty="0">
                <a:latin typeface="PT Sans"/>
              </a:rPr>
              <a:t> </a:t>
            </a:r>
            <a:r>
              <a:rPr lang="de-CH" sz="1200" dirty="0" err="1">
                <a:latin typeface="PT Sans"/>
              </a:rPr>
              <a:t>prepare</a:t>
            </a:r>
            <a:r>
              <a:rPr lang="de-CH" sz="1200" dirty="0">
                <a:latin typeface="PT Sans"/>
              </a:rPr>
              <a:t> </a:t>
            </a:r>
            <a:r>
              <a:rPr lang="de-CH" sz="1200" dirty="0" err="1">
                <a:latin typeface="PT Sans"/>
              </a:rPr>
              <a:t>february</a:t>
            </a:r>
            <a:r>
              <a:rPr lang="de-CH" sz="1200" dirty="0">
                <a:latin typeface="PT Sans"/>
              </a:rPr>
              <a:t> 25</a:t>
            </a:r>
          </a:p>
          <a:p>
            <a:pPr marL="342900" indent="-342900">
              <a:buAutoNum type="arabicPeriod"/>
            </a:pPr>
            <a:r>
              <a:rPr lang="de-CH" sz="1200" dirty="0">
                <a:latin typeface="PT Sans"/>
              </a:rPr>
              <a:t>WHO </a:t>
            </a:r>
            <a:r>
              <a:rPr lang="de-CH" sz="1200" dirty="0" err="1">
                <a:latin typeface="PT Sans"/>
              </a:rPr>
              <a:t>declares</a:t>
            </a:r>
            <a:r>
              <a:rPr lang="de-CH" sz="1200" dirty="0">
                <a:latin typeface="PT Sans"/>
              </a:rPr>
              <a:t> COVID-19 </a:t>
            </a:r>
            <a:r>
              <a:rPr lang="de-CH" sz="1200" dirty="0" err="1">
                <a:latin typeface="PT Sans"/>
              </a:rPr>
              <a:t>as</a:t>
            </a:r>
            <a:r>
              <a:rPr lang="de-CH" sz="1200" dirty="0">
                <a:latin typeface="PT Sans"/>
              </a:rPr>
              <a:t> a </a:t>
            </a:r>
            <a:r>
              <a:rPr lang="de-CH" sz="1200" dirty="0" err="1">
                <a:latin typeface="PT Sans"/>
              </a:rPr>
              <a:t>pandemic</a:t>
            </a:r>
            <a:r>
              <a:rPr lang="de-CH" sz="1200" dirty="0">
                <a:latin typeface="PT Sans"/>
              </a:rPr>
              <a:t> (11. März)</a:t>
            </a:r>
          </a:p>
          <a:p>
            <a:pPr marL="342900" indent="-342900">
              <a:buAutoNum type="arabicPeriod"/>
            </a:pPr>
            <a:r>
              <a:rPr lang="de-CH" sz="1200" dirty="0">
                <a:latin typeface="PT Sans"/>
              </a:rPr>
              <a:t>States </a:t>
            </a:r>
            <a:r>
              <a:rPr lang="de-CH" sz="1200" dirty="0" err="1">
                <a:latin typeface="PT Sans"/>
              </a:rPr>
              <a:t>start</a:t>
            </a:r>
            <a:r>
              <a:rPr lang="de-CH" sz="1200" dirty="0">
                <a:latin typeface="PT Sans"/>
              </a:rPr>
              <a:t> </a:t>
            </a:r>
            <a:r>
              <a:rPr lang="de-CH" sz="1200" dirty="0" err="1">
                <a:latin typeface="PT Sans"/>
              </a:rPr>
              <a:t>to</a:t>
            </a:r>
            <a:r>
              <a:rPr lang="de-CH" sz="1200" dirty="0">
                <a:latin typeface="PT Sans"/>
              </a:rPr>
              <a:t> </a:t>
            </a:r>
            <a:r>
              <a:rPr lang="de-CH" sz="1200" dirty="0" err="1">
                <a:latin typeface="PT Sans"/>
              </a:rPr>
              <a:t>cancel</a:t>
            </a:r>
            <a:r>
              <a:rPr lang="de-CH" sz="1200" dirty="0">
                <a:latin typeface="PT Sans"/>
              </a:rPr>
              <a:t> </a:t>
            </a:r>
            <a:r>
              <a:rPr lang="de-CH" sz="1200" dirty="0" err="1">
                <a:latin typeface="PT Sans"/>
              </a:rPr>
              <a:t>gatherings</a:t>
            </a:r>
            <a:r>
              <a:rPr lang="de-CH" sz="1200" dirty="0">
                <a:latin typeface="PT Sans"/>
              </a:rPr>
              <a:t> of </a:t>
            </a:r>
            <a:r>
              <a:rPr lang="de-CH" sz="1200" dirty="0" err="1">
                <a:latin typeface="PT Sans"/>
              </a:rPr>
              <a:t>more</a:t>
            </a:r>
            <a:r>
              <a:rPr lang="de-CH" sz="1200" dirty="0">
                <a:latin typeface="PT Sans"/>
              </a:rPr>
              <a:t> </a:t>
            </a:r>
            <a:r>
              <a:rPr lang="de-CH" sz="1200" dirty="0" err="1">
                <a:latin typeface="PT Sans"/>
              </a:rPr>
              <a:t>then</a:t>
            </a:r>
            <a:r>
              <a:rPr lang="de-CH" sz="1200" dirty="0">
                <a:latin typeface="PT Sans"/>
              </a:rPr>
              <a:t> 250 </a:t>
            </a:r>
            <a:r>
              <a:rPr lang="de-CH" sz="1200" dirty="0" err="1">
                <a:latin typeface="PT Sans"/>
              </a:rPr>
              <a:t>people</a:t>
            </a:r>
            <a:r>
              <a:rPr lang="de-CH" sz="1200" dirty="0">
                <a:latin typeface="PT Sans"/>
              </a:rPr>
              <a:t> </a:t>
            </a:r>
          </a:p>
          <a:p>
            <a:pPr marL="342900" indent="-342900">
              <a:buAutoNum type="arabicPeriod"/>
            </a:pPr>
            <a:r>
              <a:rPr lang="de-CH" sz="1200" dirty="0">
                <a:latin typeface="PT Sans"/>
              </a:rPr>
              <a:t>Donald Trump </a:t>
            </a:r>
            <a:r>
              <a:rPr lang="de-CH" sz="1200" dirty="0" err="1">
                <a:latin typeface="PT Sans"/>
              </a:rPr>
              <a:t>announces</a:t>
            </a:r>
            <a:r>
              <a:rPr lang="de-CH" sz="1200" dirty="0">
                <a:latin typeface="PT Sans"/>
              </a:rPr>
              <a:t> he will </a:t>
            </a:r>
            <a:r>
              <a:rPr lang="de-CH" sz="1200" dirty="0" err="1">
                <a:latin typeface="PT Sans"/>
              </a:rPr>
              <a:t>temporarily</a:t>
            </a:r>
            <a:r>
              <a:rPr lang="de-CH" sz="1200" dirty="0">
                <a:latin typeface="PT Sans"/>
              </a:rPr>
              <a:t> </a:t>
            </a:r>
            <a:r>
              <a:rPr lang="de-CH" sz="1200" dirty="0" err="1">
                <a:latin typeface="PT Sans"/>
              </a:rPr>
              <a:t>suspent</a:t>
            </a:r>
            <a:r>
              <a:rPr lang="de-CH" sz="1200" dirty="0">
                <a:latin typeface="PT Sans"/>
              </a:rPr>
              <a:t> </a:t>
            </a:r>
            <a:r>
              <a:rPr lang="de-CH" sz="1200" dirty="0" err="1">
                <a:latin typeface="PT Sans"/>
              </a:rPr>
              <a:t>immigration</a:t>
            </a:r>
            <a:r>
              <a:rPr lang="de-CH" sz="1200" dirty="0">
                <a:latin typeface="PT Sans"/>
              </a:rPr>
              <a:t> </a:t>
            </a:r>
            <a:r>
              <a:rPr lang="de-CH" sz="1200" dirty="0" err="1">
                <a:latin typeface="PT Sans"/>
              </a:rPr>
              <a:t>to</a:t>
            </a:r>
            <a:r>
              <a:rPr lang="de-CH" sz="1200" dirty="0">
                <a:latin typeface="PT Sans"/>
              </a:rPr>
              <a:t> the </a:t>
            </a:r>
            <a:r>
              <a:rPr lang="de-CH" sz="1200" dirty="0" err="1">
                <a:latin typeface="PT Sans"/>
              </a:rPr>
              <a:t>unitesd</a:t>
            </a:r>
            <a:r>
              <a:rPr lang="de-CH" sz="1200" dirty="0">
                <a:latin typeface="PT Sans"/>
              </a:rPr>
              <a:t> States </a:t>
            </a:r>
            <a:r>
              <a:rPr lang="de-CH" sz="1200" dirty="0" err="1">
                <a:latin typeface="PT Sans"/>
              </a:rPr>
              <a:t>for</a:t>
            </a:r>
            <a:r>
              <a:rPr lang="de-CH" sz="1200" dirty="0">
                <a:latin typeface="PT Sans"/>
              </a:rPr>
              <a:t> 60 </a:t>
            </a:r>
            <a:r>
              <a:rPr lang="de-CH" sz="1200" dirty="0" err="1">
                <a:latin typeface="PT Sans"/>
              </a:rPr>
              <a:t>days</a:t>
            </a:r>
            <a:r>
              <a:rPr lang="de-CH" sz="1200" dirty="0">
                <a:latin typeface="PT Sans"/>
              </a:rPr>
              <a:t> </a:t>
            </a:r>
            <a:r>
              <a:rPr lang="de-CH" sz="1200" dirty="0" err="1">
                <a:latin typeface="PT Sans"/>
              </a:rPr>
              <a:t>by</a:t>
            </a:r>
            <a:r>
              <a:rPr lang="de-CH" sz="1200" dirty="0">
                <a:latin typeface="PT Sans"/>
              </a:rPr>
              <a:t> </a:t>
            </a:r>
            <a:r>
              <a:rPr lang="de-CH" sz="1200" dirty="0" err="1">
                <a:latin typeface="PT Sans"/>
              </a:rPr>
              <a:t>executive</a:t>
            </a:r>
            <a:r>
              <a:rPr lang="de-CH" sz="1200" dirty="0">
                <a:latin typeface="PT Sans"/>
              </a:rPr>
              <a:t> </a:t>
            </a:r>
            <a:r>
              <a:rPr lang="de-CH" sz="1200" dirty="0" err="1">
                <a:latin typeface="PT Sans"/>
              </a:rPr>
              <a:t>order</a:t>
            </a:r>
            <a:r>
              <a:rPr lang="de-CH" sz="1200" dirty="0">
                <a:latin typeface="PT Sans"/>
              </a:rPr>
              <a:t>.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1EA8BB-FB99-47C5-A111-7E7FEAA7A2DA}" type="slidenum">
              <a:rPr lang="fr-CH" smtClean="0"/>
              <a:t>10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8849206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/>
              <a:t>It</a:t>
            </a:r>
            <a:r>
              <a:rPr lang="de-CH" dirty="0"/>
              <a:t> is </a:t>
            </a:r>
            <a:r>
              <a:rPr lang="de-CH" dirty="0" err="1"/>
              <a:t>interesting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see</a:t>
            </a:r>
            <a:r>
              <a:rPr lang="de-CH" dirty="0"/>
              <a:t>, </a:t>
            </a:r>
            <a:r>
              <a:rPr lang="de-CH" dirty="0" err="1"/>
              <a:t>that</a:t>
            </a:r>
            <a:r>
              <a:rPr lang="de-CH" dirty="0"/>
              <a:t> the </a:t>
            </a:r>
            <a:r>
              <a:rPr lang="de-CH" dirty="0" err="1"/>
              <a:t>sentimen</a:t>
            </a:r>
            <a:r>
              <a:rPr lang="de-CH" dirty="0"/>
              <a:t> of </a:t>
            </a:r>
            <a:r>
              <a:rPr lang="de-CH" dirty="0" err="1"/>
              <a:t>boris</a:t>
            </a:r>
            <a:r>
              <a:rPr lang="de-CH" dirty="0"/>
              <a:t> </a:t>
            </a:r>
            <a:r>
              <a:rPr lang="de-CH" dirty="0" err="1"/>
              <a:t>johnson</a:t>
            </a:r>
            <a:r>
              <a:rPr lang="de-CH" dirty="0"/>
              <a:t> </a:t>
            </a:r>
            <a:r>
              <a:rPr lang="de-CH" dirty="0" err="1"/>
              <a:t>goes</a:t>
            </a:r>
            <a:r>
              <a:rPr lang="de-CH" dirty="0"/>
              <a:t> </a:t>
            </a:r>
            <a:r>
              <a:rPr lang="de-CH" dirty="0" err="1"/>
              <a:t>up</a:t>
            </a:r>
            <a:r>
              <a:rPr lang="de-CH" dirty="0"/>
              <a:t>, </a:t>
            </a:r>
            <a:r>
              <a:rPr lang="de-CH" dirty="0" err="1"/>
              <a:t>altou</a:t>
            </a:r>
            <a:r>
              <a:rPr lang="de-CH" dirty="0"/>
              <a:t> </a:t>
            </a:r>
            <a:r>
              <a:rPr lang="de-CH" dirty="0" err="1"/>
              <a:t>already</a:t>
            </a:r>
            <a:r>
              <a:rPr lang="de-CH" dirty="0"/>
              <a:t> </a:t>
            </a:r>
            <a:r>
              <a:rPr lang="de-CH" dirty="0" err="1"/>
              <a:t>one</a:t>
            </a:r>
            <a:r>
              <a:rPr lang="de-CH" dirty="0"/>
              <a:t> </a:t>
            </a:r>
            <a:r>
              <a:rPr lang="de-CH" dirty="0" err="1"/>
              <a:t>person</a:t>
            </a:r>
            <a:r>
              <a:rPr lang="de-CH" dirty="0"/>
              <a:t> in the </a:t>
            </a:r>
            <a:r>
              <a:rPr lang="de-CH" dirty="0" err="1"/>
              <a:t>uk</a:t>
            </a:r>
            <a:r>
              <a:rPr lang="de-CH" dirty="0"/>
              <a:t> is </a:t>
            </a:r>
            <a:r>
              <a:rPr lang="de-CH" dirty="0" err="1"/>
              <a:t>tested</a:t>
            </a:r>
            <a:r>
              <a:rPr lang="de-CH" dirty="0"/>
              <a:t> positiv on </a:t>
            </a:r>
            <a:r>
              <a:rPr lang="de-CH" dirty="0" err="1"/>
              <a:t>corona</a:t>
            </a:r>
            <a:r>
              <a:rPr lang="de-CH" dirty="0"/>
              <a:t> </a:t>
            </a:r>
            <a:r>
              <a:rPr lang="de-CH" dirty="0">
                <a:sym typeface="Wingdings" panose="05000000000000000000" pitchFamily="2" charset="2"/>
              </a:rPr>
              <a:t> </a:t>
            </a:r>
            <a:r>
              <a:rPr lang="de-CH" dirty="0" err="1">
                <a:sym typeface="Wingdings" panose="05000000000000000000" pitchFamily="2" charset="2"/>
              </a:rPr>
              <a:t>concluede</a:t>
            </a:r>
            <a:r>
              <a:rPr lang="de-CH" dirty="0">
                <a:sym typeface="Wingdings" panose="05000000000000000000" pitchFamily="2" charset="2"/>
              </a:rPr>
              <a:t> </a:t>
            </a:r>
            <a:r>
              <a:rPr lang="de-CH" dirty="0" err="1">
                <a:sym typeface="Wingdings" panose="05000000000000000000" pitchFamily="2" charset="2"/>
              </a:rPr>
              <a:t>about</a:t>
            </a:r>
            <a:r>
              <a:rPr lang="de-CH" dirty="0">
                <a:sym typeface="Wingdings" panose="05000000000000000000" pitchFamily="2" charset="2"/>
              </a:rPr>
              <a:t> the </a:t>
            </a:r>
            <a:endParaRPr lang="de-CH" dirty="0"/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r>
              <a:rPr lang="de-CH" dirty="0"/>
              <a:t>https://www.worldometers.info/coronavirus/country/uk/</a:t>
            </a:r>
          </a:p>
          <a:p>
            <a:endParaRPr lang="de-CH" dirty="0"/>
          </a:p>
          <a:p>
            <a:r>
              <a:rPr lang="de-CH" dirty="0"/>
              <a:t>Emily Mathis </a:t>
            </a:r>
            <a:r>
              <a:rPr lang="de-CH" dirty="0" err="1"/>
              <a:t>asentiment</a:t>
            </a:r>
            <a:r>
              <a:rPr lang="de-CH" dirty="0"/>
              <a:t> </a:t>
            </a:r>
            <a:r>
              <a:rPr lang="de-CH" dirty="0" err="1"/>
              <a:t>evolution</a:t>
            </a:r>
            <a:r>
              <a:rPr lang="de-CH" dirty="0"/>
              <a:t> </a:t>
            </a:r>
            <a:r>
              <a:rPr lang="en-US" dirty="0"/>
              <a:t>develops against the direction of the other (beginning of April)</a:t>
            </a:r>
          </a:p>
          <a:p>
            <a:r>
              <a:rPr lang="en-US" dirty="0"/>
              <a:t>The strongest ups and down are from </a:t>
            </a:r>
            <a:r>
              <a:rPr lang="en-US" dirty="0" err="1"/>
              <a:t>boris</a:t>
            </a:r>
            <a:r>
              <a:rPr lang="en-US" dirty="0"/>
              <a:t> </a:t>
            </a:r>
            <a:r>
              <a:rPr lang="en-US" dirty="0" err="1"/>
              <a:t>johnson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fontAlgn="base"/>
            <a:r>
              <a:rPr lang="de-CH" sz="1600" b="1" kern="1200" dirty="0" err="1">
                <a:solidFill>
                  <a:schemeClr val="tx1"/>
                </a:solidFill>
                <a:effectLst/>
                <a:highlight>
                  <a:srgbClr val="FFFF00"/>
                </a:highlight>
                <a:latin typeface="+mn-lt"/>
                <a:ea typeface="+mn-ea"/>
                <a:cs typeface="+mn-cs"/>
              </a:rPr>
              <a:t>January</a:t>
            </a:r>
            <a:r>
              <a:rPr lang="de-CH" sz="1600" b="1" kern="1200" dirty="0">
                <a:solidFill>
                  <a:schemeClr val="tx1"/>
                </a:solidFill>
                <a:effectLst/>
                <a:highlight>
                  <a:srgbClr val="FFFF00"/>
                </a:highlight>
                <a:latin typeface="+mn-lt"/>
                <a:ea typeface="+mn-ea"/>
                <a:cs typeface="+mn-cs"/>
              </a:rPr>
              <a:t> 31 United Kingdom </a:t>
            </a:r>
            <a:r>
              <a:rPr lang="de-CH" sz="1600" b="1" u="sng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confirms</a:t>
            </a:r>
            <a:r>
              <a:rPr lang="de-CH" sz="16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CH" sz="16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its</a:t>
            </a:r>
            <a:r>
              <a:rPr lang="de-CH" sz="16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6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first</a:t>
            </a:r>
            <a:r>
              <a:rPr lang="de-CH" sz="16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6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case</a:t>
            </a:r>
            <a:r>
              <a:rPr lang="de-CH" sz="16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r>
              <a:rPr lang="de-CH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February</a:t>
            </a:r>
            <a:r>
              <a:rPr lang="de-CH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3 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Ministries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health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G7 countries </a:t>
            </a:r>
            <a:r>
              <a:rPr lang="de-CH" sz="1200" b="0" u="sng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agree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coordinate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their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responses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outbreak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  <a:endParaRPr lang="de-CH" sz="12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de-CH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February</a:t>
            </a:r>
            <a:r>
              <a:rPr lang="de-CH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4 </a:t>
            </a:r>
            <a:r>
              <a:rPr lang="de-CH" sz="1200" b="1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United Kingdom</a:t>
            </a:r>
            <a:r>
              <a:rPr lang="de-CH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and </a:t>
            </a:r>
            <a:r>
              <a:rPr lang="de-CH" sz="1200" b="1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/>
              </a:rPr>
              <a:t>France</a:t>
            </a:r>
            <a:r>
              <a:rPr lang="de-CH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CH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advise</a:t>
            </a:r>
            <a:r>
              <a:rPr lang="de-CH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against</a:t>
            </a:r>
            <a:r>
              <a:rPr lang="de-CH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all but essential </a:t>
            </a:r>
            <a:r>
              <a:rPr lang="de-CH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travel</a:t>
            </a:r>
            <a:r>
              <a:rPr lang="de-CH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de-CH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mainland</a:t>
            </a:r>
            <a:r>
              <a:rPr lang="de-CH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China. </a:t>
            </a:r>
            <a:r>
              <a:rPr lang="de-CH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 </a:t>
            </a:r>
            <a:r>
              <a:rPr lang="de-CH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healt</a:t>
            </a:r>
            <a:r>
              <a:rPr lang="de-CH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de-CH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news</a:t>
            </a:r>
            <a:r>
              <a:rPr lang="de-CH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de-CH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sentiment</a:t>
            </a:r>
            <a:r>
              <a:rPr lang="de-CH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de-CH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evolution</a:t>
            </a:r>
            <a:r>
              <a:rPr lang="de-CH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de-CH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goes</a:t>
            </a:r>
            <a:r>
              <a:rPr lang="de-CH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down </a:t>
            </a:r>
            <a:r>
              <a:rPr lang="de-CH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util</a:t>
            </a:r>
            <a:r>
              <a:rPr lang="de-CH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end of </a:t>
            </a:r>
            <a:r>
              <a:rPr lang="de-CH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april</a:t>
            </a:r>
            <a:endParaRPr lang="de-CH" sz="12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de-CH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February</a:t>
            </a:r>
            <a:r>
              <a:rPr lang="de-CH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10 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United Kingdom </a:t>
            </a:r>
            <a:r>
              <a:rPr lang="de-CH" sz="1200" b="0" u="sng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/>
              </a:rPr>
              <a:t>declares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coronavirus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constitutes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serious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imminent 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threat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public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health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 Johnsons 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sentiment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rather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goes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up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 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maybe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because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he 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now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thinks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that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they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have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a plan. </a:t>
            </a:r>
          </a:p>
          <a:p>
            <a:pPr fontAlgn="base"/>
            <a:r>
              <a:rPr lang="de-CH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March 11 – WHO </a:t>
            </a:r>
            <a:r>
              <a:rPr lang="de-CH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Pandemic</a:t>
            </a:r>
            <a:endParaRPr lang="de-CH" sz="12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  <a:sym typeface="Wingdings" panose="05000000000000000000" pitchFamily="2" charset="2"/>
            </a:endParaRPr>
          </a:p>
          <a:p>
            <a:pPr fontAlgn="base"/>
            <a:r>
              <a:rPr lang="de-CH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March 9 UK </a:t>
            </a:r>
            <a:r>
              <a:rPr lang="de-CH" sz="1200" b="0" u="sng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8"/>
              </a:rPr>
              <a:t>advises</a:t>
            </a:r>
            <a:r>
              <a:rPr lang="de-CH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against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all but essential 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travel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Italy</a:t>
            </a:r>
            <a:endParaRPr lang="de-CH" sz="12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CH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March 23 United Kingdom </a:t>
            </a:r>
            <a:r>
              <a:rPr lang="de-CH" sz="1200" b="1" u="sng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9"/>
              </a:rPr>
              <a:t>announces</a:t>
            </a:r>
            <a:r>
              <a:rPr lang="de-CH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CH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lockdown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 the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sentiment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of all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three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graph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drops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! Most of  all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boris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johnson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a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further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reason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for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that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might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be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that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he is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tested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positive on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coronavirus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.</a:t>
            </a:r>
          </a:p>
          <a:p>
            <a:endParaRPr lang="de-CH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  <a:sym typeface="Wingdings" panose="05000000000000000000" pitchFamily="2" charset="2"/>
            </a:endParaRPr>
          </a:p>
          <a:p>
            <a:endParaRPr lang="de-CH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  <a:sym typeface="Wingdings" panose="05000000000000000000" pitchFamily="2" charset="2"/>
            </a:endParaRPr>
          </a:p>
          <a:p>
            <a:r>
              <a:rPr lang="de-CH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Boris Johnson</a:t>
            </a:r>
          </a:p>
          <a:p>
            <a:endParaRPr lang="de-CH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March 27: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boris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johnson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teste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corona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-positive  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sentiment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goes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down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6. April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johnson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im Spital</a:t>
            </a:r>
          </a:p>
          <a:p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Boris  12-27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april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keine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posts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 Intensivstation</a:t>
            </a:r>
          </a:p>
          <a:p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Situation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int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the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country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gets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worse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and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worse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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asks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the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people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to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please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follow the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rules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(2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mr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distance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, … )</a:t>
            </a:r>
            <a:endParaRPr lang="de-CH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mai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corona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peak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reached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 still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sentiment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goes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down 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many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people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coronavirus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still a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threat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. </a:t>
            </a:r>
            <a:endParaRPr lang="de-CH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de-CH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CH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Emily </a:t>
            </a:r>
            <a:r>
              <a:rPr lang="de-CH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Maitlis</a:t>
            </a:r>
            <a:endParaRPr lang="de-CH" sz="12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Downturn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end of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february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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uk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declares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coronavirus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as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a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serous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imminent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threat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. </a:t>
            </a:r>
          </a:p>
          <a:p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Lowest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point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: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mid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march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 </a:t>
            </a:r>
          </a:p>
          <a:p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Even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goes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up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,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when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lockdown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is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anounced</a:t>
            </a:r>
            <a:endParaRPr lang="de-CH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CH" dirty="0" err="1"/>
              <a:t>Beginning</a:t>
            </a:r>
            <a:r>
              <a:rPr lang="de-CH" dirty="0"/>
              <a:t> of </a:t>
            </a:r>
            <a:r>
              <a:rPr lang="de-CH" dirty="0" err="1"/>
              <a:t>april</a:t>
            </a:r>
            <a:r>
              <a:rPr lang="de-CH" dirty="0"/>
              <a:t> </a:t>
            </a:r>
            <a:r>
              <a:rPr lang="de-CH" dirty="0" err="1"/>
              <a:t>agein</a:t>
            </a:r>
            <a:r>
              <a:rPr lang="de-CH" dirty="0"/>
              <a:t> down and </a:t>
            </a:r>
            <a:r>
              <a:rPr lang="de-CH" dirty="0" err="1"/>
              <a:t>then</a:t>
            </a:r>
            <a:r>
              <a:rPr lang="de-CH" dirty="0"/>
              <a:t> </a:t>
            </a:r>
            <a:r>
              <a:rPr lang="de-CH" dirty="0" err="1"/>
              <a:t>slowly</a:t>
            </a:r>
            <a:r>
              <a:rPr lang="de-CH" dirty="0"/>
              <a:t> but </a:t>
            </a:r>
            <a:r>
              <a:rPr lang="de-CH" dirty="0" err="1"/>
              <a:t>steadyli</a:t>
            </a:r>
            <a:r>
              <a:rPr lang="de-CH" dirty="0"/>
              <a:t> </a:t>
            </a:r>
            <a:r>
              <a:rPr lang="de-CH" dirty="0" err="1"/>
              <a:t>up</a:t>
            </a:r>
            <a:r>
              <a:rPr lang="de-CH" dirty="0"/>
              <a:t> </a:t>
            </a:r>
            <a:r>
              <a:rPr lang="de-CH" dirty="0" err="1"/>
              <a:t>again</a:t>
            </a:r>
            <a:endParaRPr lang="de-CH" dirty="0"/>
          </a:p>
          <a:p>
            <a:endParaRPr lang="de-CH" dirty="0"/>
          </a:p>
          <a:p>
            <a:r>
              <a:rPr lang="de-CH" b="1" dirty="0"/>
              <a:t>BBC </a:t>
            </a:r>
            <a:r>
              <a:rPr lang="de-CH" b="1" dirty="0" err="1"/>
              <a:t>health</a:t>
            </a:r>
            <a:r>
              <a:rPr lang="de-CH" b="1" dirty="0"/>
              <a:t>: </a:t>
            </a:r>
          </a:p>
          <a:p>
            <a:r>
              <a:rPr lang="de-CH" dirty="0"/>
              <a:t>Sentiment is </a:t>
            </a:r>
            <a:r>
              <a:rPr lang="de-CH" dirty="0" err="1"/>
              <a:t>always</a:t>
            </a:r>
            <a:r>
              <a:rPr lang="de-CH" dirty="0"/>
              <a:t> </a:t>
            </a:r>
            <a:r>
              <a:rPr lang="de-CH" dirty="0" err="1"/>
              <a:t>below</a:t>
            </a:r>
            <a:r>
              <a:rPr lang="de-CH" dirty="0"/>
              <a:t> </a:t>
            </a:r>
            <a:r>
              <a:rPr lang="de-CH" dirty="0" err="1"/>
              <a:t>zero</a:t>
            </a:r>
            <a:r>
              <a:rPr lang="de-CH" dirty="0"/>
              <a:t> </a:t>
            </a:r>
            <a:r>
              <a:rPr lang="de-CH" dirty="0" err="1"/>
              <a:t>starting</a:t>
            </a:r>
            <a:r>
              <a:rPr lang="de-CH" dirty="0"/>
              <a:t> </a:t>
            </a:r>
            <a:r>
              <a:rPr lang="de-CH" dirty="0" err="1"/>
              <a:t>from</a:t>
            </a:r>
            <a:r>
              <a:rPr lang="de-CH" dirty="0"/>
              <a:t> </a:t>
            </a:r>
            <a:r>
              <a:rPr lang="de-CH" dirty="0" err="1"/>
              <a:t>beginning</a:t>
            </a:r>
            <a:r>
              <a:rPr lang="de-CH" dirty="0"/>
              <a:t> of </a:t>
            </a:r>
            <a:r>
              <a:rPr lang="de-CH" dirty="0" err="1"/>
              <a:t>february</a:t>
            </a:r>
            <a:r>
              <a:rPr lang="de-CH" dirty="0"/>
              <a:t>. </a:t>
            </a:r>
          </a:p>
          <a:p>
            <a:r>
              <a:rPr lang="de-CH" dirty="0"/>
              <a:t>Mai -&gt; </a:t>
            </a:r>
            <a:r>
              <a:rPr lang="de-CH" dirty="0" err="1"/>
              <a:t>anounced</a:t>
            </a:r>
            <a:r>
              <a:rPr lang="de-CH" dirty="0"/>
              <a:t> </a:t>
            </a:r>
            <a:r>
              <a:rPr lang="de-CH" dirty="0" err="1"/>
              <a:t>that</a:t>
            </a:r>
            <a:r>
              <a:rPr lang="de-CH" dirty="0"/>
              <a:t> </a:t>
            </a:r>
            <a:r>
              <a:rPr lang="de-CH" dirty="0" err="1"/>
              <a:t>peak</a:t>
            </a:r>
            <a:r>
              <a:rPr lang="de-CH" dirty="0"/>
              <a:t> is </a:t>
            </a:r>
            <a:r>
              <a:rPr lang="de-CH" dirty="0" err="1"/>
              <a:t>reched</a:t>
            </a:r>
            <a:r>
              <a:rPr lang="de-CH" dirty="0"/>
              <a:t> </a:t>
            </a:r>
            <a:r>
              <a:rPr lang="de-CH" dirty="0">
                <a:sym typeface="Wingdings" panose="05000000000000000000" pitchFamily="2" charset="2"/>
              </a:rPr>
              <a:t> </a:t>
            </a:r>
            <a:r>
              <a:rPr lang="de-CH" dirty="0" err="1">
                <a:sym typeface="Wingdings" panose="05000000000000000000" pitchFamily="2" charset="2"/>
              </a:rPr>
              <a:t>sentiment</a:t>
            </a:r>
            <a:r>
              <a:rPr lang="de-CH" dirty="0">
                <a:sym typeface="Wingdings" panose="05000000000000000000" pitchFamily="2" charset="2"/>
              </a:rPr>
              <a:t> </a:t>
            </a:r>
            <a:r>
              <a:rPr lang="de-CH" dirty="0" err="1">
                <a:sym typeface="Wingdings" panose="05000000000000000000" pitchFamily="2" charset="2"/>
              </a:rPr>
              <a:t>almost</a:t>
            </a:r>
            <a:r>
              <a:rPr lang="de-CH" dirty="0">
                <a:sym typeface="Wingdings" panose="05000000000000000000" pitchFamily="2" charset="2"/>
              </a:rPr>
              <a:t> </a:t>
            </a:r>
            <a:r>
              <a:rPr lang="de-CH" dirty="0" err="1">
                <a:sym typeface="Wingdings" panose="05000000000000000000" pitchFamily="2" charset="2"/>
              </a:rPr>
              <a:t>zero</a:t>
            </a:r>
            <a:r>
              <a:rPr lang="de-CH" dirty="0">
                <a:sym typeface="Wingdings" panose="05000000000000000000" pitchFamily="2" charset="2"/>
              </a:rPr>
              <a:t> and </a:t>
            </a:r>
            <a:r>
              <a:rPr lang="de-CH" dirty="0" err="1">
                <a:sym typeface="Wingdings" panose="05000000000000000000" pitchFamily="2" charset="2"/>
              </a:rPr>
              <a:t>then</a:t>
            </a:r>
            <a:r>
              <a:rPr lang="de-CH" dirty="0">
                <a:sym typeface="Wingdings" panose="05000000000000000000" pitchFamily="2" charset="2"/>
              </a:rPr>
              <a:t> </a:t>
            </a:r>
            <a:r>
              <a:rPr lang="de-CH" dirty="0" err="1">
                <a:sym typeface="Wingdings" panose="05000000000000000000" pitchFamily="2" charset="2"/>
              </a:rPr>
              <a:t>it</a:t>
            </a:r>
            <a:r>
              <a:rPr lang="de-CH" dirty="0">
                <a:sym typeface="Wingdings" panose="05000000000000000000" pitchFamily="2" charset="2"/>
              </a:rPr>
              <a:t> </a:t>
            </a:r>
            <a:r>
              <a:rPr lang="de-CH" dirty="0" err="1">
                <a:sym typeface="Wingdings" panose="05000000000000000000" pitchFamily="2" charset="2"/>
              </a:rPr>
              <a:t>decreases</a:t>
            </a:r>
            <a:r>
              <a:rPr lang="de-CH" dirty="0">
                <a:sym typeface="Wingdings" panose="05000000000000000000" pitchFamily="2" charset="2"/>
              </a:rPr>
              <a:t> </a:t>
            </a:r>
            <a:r>
              <a:rPr lang="de-CH" dirty="0" err="1">
                <a:sym typeface="Wingdings" panose="05000000000000000000" pitchFamily="2" charset="2"/>
              </a:rPr>
              <a:t>again</a:t>
            </a:r>
            <a:endParaRPr lang="de-CH" dirty="0"/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1EA8BB-FB99-47C5-A111-7E7FEAA7A2DA}" type="slidenum">
              <a:rPr lang="fr-CH" smtClean="0"/>
              <a:t>12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1109297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Mid </a:t>
            </a:r>
            <a:r>
              <a:rPr lang="de-CH" dirty="0" err="1"/>
              <a:t>april</a:t>
            </a:r>
            <a:r>
              <a:rPr lang="de-CH" dirty="0"/>
              <a:t> </a:t>
            </a:r>
            <a:r>
              <a:rPr lang="de-CH" dirty="0" err="1"/>
              <a:t>may</a:t>
            </a:r>
            <a:r>
              <a:rPr lang="de-CH" dirty="0"/>
              <a:t> </a:t>
            </a:r>
            <a:r>
              <a:rPr lang="de-CH" dirty="0" err="1"/>
              <a:t>deaths</a:t>
            </a:r>
            <a:r>
              <a:rPr lang="de-CH" dirty="0"/>
              <a:t> in the </a:t>
            </a:r>
            <a:r>
              <a:rPr lang="de-CH" dirty="0" err="1"/>
              <a:t>uk</a:t>
            </a:r>
            <a:r>
              <a:rPr lang="de-CH" dirty="0"/>
              <a:t> </a:t>
            </a:r>
            <a:r>
              <a:rPr lang="de-CH" dirty="0">
                <a:sym typeface="Wingdings" panose="05000000000000000000" pitchFamily="2" charset="2"/>
              </a:rPr>
              <a:t> </a:t>
            </a:r>
            <a:r>
              <a:rPr lang="de-CH" dirty="0" err="1">
                <a:sym typeface="Wingdings" panose="05000000000000000000" pitchFamily="2" charset="2"/>
              </a:rPr>
              <a:t>mai</a:t>
            </a:r>
            <a:r>
              <a:rPr lang="de-CH" dirty="0">
                <a:sym typeface="Wingdings" panose="05000000000000000000" pitchFamily="2" charset="2"/>
              </a:rPr>
              <a:t> 1. </a:t>
            </a:r>
            <a:r>
              <a:rPr lang="de-CH" dirty="0" err="1">
                <a:sym typeface="Wingdings" panose="05000000000000000000" pitchFamily="2" charset="2"/>
              </a:rPr>
              <a:t>peak</a:t>
            </a:r>
            <a:r>
              <a:rPr lang="de-CH" dirty="0">
                <a:sym typeface="Wingdings" panose="05000000000000000000" pitchFamily="2" charset="2"/>
              </a:rPr>
              <a:t> </a:t>
            </a:r>
            <a:r>
              <a:rPr lang="de-CH" dirty="0" err="1">
                <a:sym typeface="Wingdings" panose="05000000000000000000" pitchFamily="2" charset="2"/>
              </a:rPr>
              <a:t>reached</a:t>
            </a:r>
            <a:endParaRPr lang="de-CH" dirty="0">
              <a:sym typeface="Wingdings" panose="05000000000000000000" pitchFamily="2" charset="2"/>
            </a:endParaRPr>
          </a:p>
          <a:p>
            <a:r>
              <a:rPr lang="de-CH" dirty="0" err="1">
                <a:sym typeface="Wingdings" panose="05000000000000000000" pitchFamily="2" charset="2"/>
              </a:rPr>
              <a:t>From</a:t>
            </a:r>
            <a:r>
              <a:rPr lang="de-CH" dirty="0">
                <a:sym typeface="Wingdings" panose="05000000000000000000" pitchFamily="2" charset="2"/>
              </a:rPr>
              <a:t> </a:t>
            </a:r>
            <a:r>
              <a:rPr lang="de-CH" dirty="0" err="1">
                <a:sym typeface="Wingdings" panose="05000000000000000000" pitchFamily="2" charset="2"/>
              </a:rPr>
              <a:t>beginning</a:t>
            </a:r>
            <a:r>
              <a:rPr lang="de-CH" dirty="0">
                <a:sym typeface="Wingdings" panose="05000000000000000000" pitchFamily="2" charset="2"/>
              </a:rPr>
              <a:t> of </a:t>
            </a:r>
            <a:r>
              <a:rPr lang="de-CH" dirty="0" err="1">
                <a:sym typeface="Wingdings" panose="05000000000000000000" pitchFamily="2" charset="2"/>
              </a:rPr>
              <a:t>may</a:t>
            </a:r>
            <a:r>
              <a:rPr lang="de-CH" dirty="0">
                <a:sym typeface="Wingdings" panose="05000000000000000000" pitchFamily="2" charset="2"/>
              </a:rPr>
              <a:t>, </a:t>
            </a:r>
            <a:r>
              <a:rPr lang="de-CH" dirty="0" err="1">
                <a:sym typeface="Wingdings" panose="05000000000000000000" pitchFamily="2" charset="2"/>
              </a:rPr>
              <a:t>sentiment</a:t>
            </a:r>
            <a:r>
              <a:rPr lang="de-CH" dirty="0">
                <a:sym typeface="Wingdings" panose="05000000000000000000" pitchFamily="2" charset="2"/>
              </a:rPr>
              <a:t> </a:t>
            </a:r>
            <a:r>
              <a:rPr lang="de-CH" dirty="0" err="1">
                <a:sym typeface="Wingdings" panose="05000000000000000000" pitchFamily="2" charset="2"/>
              </a:rPr>
              <a:t>starts</a:t>
            </a:r>
            <a:r>
              <a:rPr lang="de-CH" dirty="0">
                <a:sym typeface="Wingdings" panose="05000000000000000000" pitchFamily="2" charset="2"/>
              </a:rPr>
              <a:t> </a:t>
            </a:r>
            <a:r>
              <a:rPr lang="de-CH" dirty="0" err="1">
                <a:sym typeface="Wingdings" panose="05000000000000000000" pitchFamily="2" charset="2"/>
              </a:rPr>
              <a:t>again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1EA8BB-FB99-47C5-A111-7E7FEAA7A2DA}" type="slidenum">
              <a:rPr lang="fr-CH" smtClean="0"/>
              <a:t>13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9338207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de-CH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January</a:t>
            </a:r>
            <a:r>
              <a:rPr lang="de-CH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27 Germany </a:t>
            </a:r>
            <a:r>
              <a:rPr lang="de-CH" sz="1200" b="1" u="sng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confirms</a:t>
            </a:r>
            <a:r>
              <a:rPr lang="de-CH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CH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its</a:t>
            </a:r>
            <a:r>
              <a:rPr lang="de-CH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first</a:t>
            </a:r>
            <a:r>
              <a:rPr lang="de-CH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case</a:t>
            </a:r>
            <a:r>
              <a:rPr lang="de-CH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February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3 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Ministries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health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G7 countries </a:t>
            </a:r>
            <a:r>
              <a:rPr lang="de-CH" sz="1200" b="0" u="sng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agree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coordinate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their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responses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outbreak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  <a:endParaRPr lang="de-CH" sz="12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February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13 EU 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health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ministers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CH" sz="1200" b="0" u="sng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convene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in 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Brussels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 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emergency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health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meeting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 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prevent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COVID-19 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spreading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Europe.</a:t>
            </a:r>
            <a:endParaRPr lang="de-CH" sz="12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February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26 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Germany’s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minister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health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CH" sz="1200" b="0" u="sng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/>
              </a:rPr>
              <a:t>announces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the 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country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“at the 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beginning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an </a:t>
            </a:r>
            <a:r>
              <a:rPr lang="de-CH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epidemic</a:t>
            </a:r>
            <a:r>
              <a:rPr lang="de-CH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.”</a:t>
            </a:r>
            <a:endParaRPr lang="de-CH" sz="12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CH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March 16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Germany </a:t>
            </a:r>
            <a:r>
              <a:rPr lang="de-CH" sz="1200" u="sng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/>
              </a:rPr>
              <a:t>closes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its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borders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non-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citizens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residents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de-CH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March 22 Germany </a:t>
            </a:r>
            <a:r>
              <a:rPr lang="de-CH" sz="1200" b="1" u="sng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8"/>
              </a:rPr>
              <a:t>introduces</a:t>
            </a:r>
            <a:r>
              <a:rPr lang="de-CH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 ‘</a:t>
            </a:r>
            <a:r>
              <a:rPr lang="de-CH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contact</a:t>
            </a:r>
            <a:r>
              <a:rPr lang="de-CH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ban</a:t>
            </a:r>
            <a:r>
              <a:rPr lang="de-CH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’—</a:t>
            </a:r>
            <a:r>
              <a:rPr lang="de-CH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banning</a:t>
            </a:r>
            <a:r>
              <a:rPr lang="de-CH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groups</a:t>
            </a:r>
            <a:r>
              <a:rPr lang="de-CH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de-CH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more</a:t>
            </a:r>
            <a:r>
              <a:rPr lang="de-CH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than</a:t>
            </a:r>
            <a:r>
              <a:rPr lang="de-CH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two</a:t>
            </a:r>
            <a:r>
              <a:rPr lang="de-CH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people</a:t>
            </a:r>
            <a:r>
              <a:rPr lang="de-CH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</a:p>
          <a:p>
            <a:r>
              <a:rPr lang="de-CH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April 15 Germany </a:t>
            </a:r>
            <a:r>
              <a:rPr lang="de-CH" sz="1200" b="1" u="sng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9"/>
              </a:rPr>
              <a:t>announces</a:t>
            </a:r>
            <a:r>
              <a:rPr lang="de-CH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CH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plans</a:t>
            </a:r>
            <a:r>
              <a:rPr lang="de-CH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de-CH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reopen</a:t>
            </a:r>
            <a:r>
              <a:rPr lang="de-CH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their</a:t>
            </a:r>
            <a:r>
              <a:rPr lang="de-CH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economy</a:t>
            </a:r>
            <a:r>
              <a:rPr lang="de-CH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starting</a:t>
            </a:r>
            <a:r>
              <a:rPr lang="de-CH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April 20. </a:t>
            </a:r>
            <a:r>
              <a:rPr lang="de-CH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</a:t>
            </a:r>
            <a:r>
              <a:rPr lang="de-CH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also </a:t>
            </a:r>
            <a:r>
              <a:rPr lang="de-CH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announces</a:t>
            </a:r>
            <a:r>
              <a:rPr lang="de-CH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CH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plans</a:t>
            </a:r>
            <a:r>
              <a:rPr lang="de-CH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de-CH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resume</a:t>
            </a:r>
            <a:r>
              <a:rPr lang="de-CH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in-person </a:t>
            </a:r>
            <a:r>
              <a:rPr lang="de-CH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schooling</a:t>
            </a:r>
            <a:r>
              <a:rPr lang="de-CH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 May 3. 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1EA8BB-FB99-47C5-A111-7E7FEAA7A2DA}" type="slidenum">
              <a:rPr lang="fr-CH" smtClean="0"/>
              <a:t>14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4185189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1EA8BB-FB99-47C5-A111-7E7FEAA7A2DA}" type="slidenum">
              <a:rPr lang="fr-CH" smtClean="0"/>
              <a:t>15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8811167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1EA8BB-FB99-47C5-A111-7E7FEAA7A2DA}" type="slidenum">
              <a:rPr lang="fr-CH" smtClean="0"/>
              <a:t>16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7287226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ADA6721-D306-4B2B-BDA5-47409344EB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CCFDDFD-FEDF-4510-A1C6-EF35297A3D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fr-CH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A03B3A4-B368-47A5-A4A5-77BCEA3C89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643B979-91DF-4355-B7F3-D0B33E22D0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A8E0921-5CE9-4964-8685-64F53514B0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95B2B-B3DB-4BBC-BE39-A27E83E1DBB5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8918505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BD817AA-210E-4212-9AF0-CA9180B7DD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44CB4AF7-1E16-467F-B21B-A21958375A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1A1AC94-0D29-4D1D-B72C-3FE26BF2CA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4A504C3-E697-43D0-85AD-9C020F5F7B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405C550-EF86-48AC-AC47-305FE3572C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95B2B-B3DB-4BBC-BE39-A27E83E1DBB5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0465966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3E70A013-8839-41DA-BDC6-B2A487FAA9B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3A0D33A9-A0E0-4560-BF52-3402FBD8B4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12564F0-325D-4E20-87D2-095EA59228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D8D18E4-3EAB-4033-912D-7A3FA97E8B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1BCBB51-7BCD-41F5-9AA3-49CA5BE8B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95B2B-B3DB-4BBC-BE39-A27E83E1DBB5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3955586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90884973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C39BFF3-1299-413B-9E69-7C3E00E25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FC04F7B-9567-4FB5-85BC-5289A44142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6931C8E-791F-491C-92FC-E158337E9E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B24FE44-562F-49BE-81AD-903253666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5B7753F-F801-4F64-93BC-73D872EA7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95B2B-B3DB-4BBC-BE39-A27E83E1DBB5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4133109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E5C8E3D-0E44-4F8D-853D-D86824247A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2BD0632-2F3A-4F64-A7CE-030B2A96D2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DE1CFA4-D9AA-48D8-99D3-046CDEDF46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3E8AF4B-4DD3-4A96-974B-BDB8D9C284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8F29CEC-F2B1-45D2-AFA7-3EBFC30D3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95B2B-B3DB-4BBC-BE39-A27E83E1DBB5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41188231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4EE4983-C042-403E-911C-5CA9DDBCA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CC6B8E6-EF5B-48AB-9DC7-877DD69D5D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EAD98A40-E464-4D25-B440-E0DD1EC3AE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57F0D2F-6C96-4FEC-9448-B731EDC260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E9BD8D4F-325A-4EEF-ADCF-78F736AD6E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6EB10F1-898B-47A7-A4A7-DD8B48299A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95B2B-B3DB-4BBC-BE39-A27E83E1DBB5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5834714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4541CF9-59D1-456E-B61D-24B211CB9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6ABE789-EB8A-4079-BB67-0BA53EDC55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C6017FCF-ED14-4BF0-BBF8-B1914E1FD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679380E7-31A4-468F-8C53-42303B684F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36A6EFFC-458C-4B69-A65D-FF8DBB653D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1898B5B5-2276-4079-B75F-6496A74B1A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8146FCDF-FF0C-4F3B-AB7F-94EF9B5E8D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F27329E9-6F01-479B-A120-7F6C0CF671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95B2B-B3DB-4BBC-BE39-A27E83E1DBB5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3207928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5A28D93-B288-45BC-9BDA-B026DF337E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A84F5A4E-D8AD-48E5-9F3E-238D8E9AF2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DAF68FC4-6E50-4785-87AC-CC791444BB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6B1205C-F454-4D49-A1AB-F3B08DAC9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95B2B-B3DB-4BBC-BE39-A27E83E1DBB5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9943422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34E42C8B-9517-4D7A-BF02-66B7FCFE47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532E7CCC-5073-47A6-8150-1520218C1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094FA6C-31FE-425F-B01E-3B7B352E7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95B2B-B3DB-4BBC-BE39-A27E83E1DBB5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791410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4506B8D-5BB9-428F-9909-4C9822A0B7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92181E0-0227-4AD4-A05B-2BC7F49C70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4418458A-A1A4-456D-A0EA-F7DAA5E6AE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86B5A25-0AC8-4284-B5AE-F5EAA56A0F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9BAE443E-236B-4084-8E29-3A16711B73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6BCECFE-DF6E-41FB-B2F0-BDC8B5D58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95B2B-B3DB-4BBC-BE39-A27E83E1DBB5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2108424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7659EA4-E3B3-430E-8F27-3816C6DDE8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1826AC5B-FE98-4534-9672-F0DEF69B334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CH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4AD9ED35-6D39-4BF3-BD96-ED59E1B75E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63BB212E-8121-476D-8AAA-5E8AA285BC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F9BC91F-0507-44A4-A022-AAE8497760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81D963E-26C3-4454-AF8F-67B9D67426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95B2B-B3DB-4BBC-BE39-A27E83E1DBB5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5066060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D52DDC34-942E-4F85-BAFB-56BC6FB9F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23E94A3-1460-4B8B-856C-D9DC9F1172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BA66BCA-668A-48BC-965C-22EB71C566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9A118E5-86A9-45A1-9574-8E50B89B23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CH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798FE46-2E2C-40E4-9BC0-B5334C40D4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995B2B-B3DB-4BBC-BE39-A27E83E1DBB5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40451334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.jpg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6.tiff"/><Relationship Id="rId4" Type="http://schemas.openxmlformats.org/officeDocument/2006/relationships/image" Target="../media/image15.jp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18" Type="http://schemas.openxmlformats.org/officeDocument/2006/relationships/image" Target="../media/image31.jpg"/><Relationship Id="rId3" Type="http://schemas.openxmlformats.org/officeDocument/2006/relationships/image" Target="../media/image2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17" Type="http://schemas.openxmlformats.org/officeDocument/2006/relationships/image" Target="../media/image30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9.jpg"/><Relationship Id="rId20" Type="http://schemas.openxmlformats.org/officeDocument/2006/relationships/image" Target="../media/image33.jp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5" Type="http://schemas.openxmlformats.org/officeDocument/2006/relationships/image" Target="../media/image28.png"/><Relationship Id="rId10" Type="http://schemas.openxmlformats.org/officeDocument/2006/relationships/image" Target="../media/image23.png"/><Relationship Id="rId19" Type="http://schemas.openxmlformats.org/officeDocument/2006/relationships/image" Target="../media/image32.jpg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6.tiff"/><Relationship Id="rId5" Type="http://schemas.openxmlformats.org/officeDocument/2006/relationships/image" Target="../media/image35.jpg"/><Relationship Id="rId4" Type="http://schemas.openxmlformats.org/officeDocument/2006/relationships/image" Target="../media/image34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9.jpg"/><Relationship Id="rId5" Type="http://schemas.openxmlformats.org/officeDocument/2006/relationships/image" Target="../media/image38.jpg"/><Relationship Id="rId4" Type="http://schemas.openxmlformats.org/officeDocument/2006/relationships/image" Target="../media/image37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microsoft.com/office/2007/relationships/hdphoto" Target="../media/hdphoto1.wdp"/><Relationship Id="rId5" Type="http://schemas.openxmlformats.org/officeDocument/2006/relationships/image" Target="../media/image41.png"/><Relationship Id="rId4" Type="http://schemas.openxmlformats.org/officeDocument/2006/relationships/image" Target="../media/image40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3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2.jpg"/><Relationship Id="rId5" Type="http://schemas.openxmlformats.org/officeDocument/2006/relationships/image" Target="../media/image34.jpg"/><Relationship Id="rId4" Type="http://schemas.openxmlformats.org/officeDocument/2006/relationships/image" Target="../media/image14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7.jpg"/><Relationship Id="rId5" Type="http://schemas.openxmlformats.org/officeDocument/2006/relationships/image" Target="../media/image46.jpg"/><Relationship Id="rId4" Type="http://schemas.openxmlformats.org/officeDocument/2006/relationships/image" Target="../media/image45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1.jpg"/><Relationship Id="rId5" Type="http://schemas.openxmlformats.org/officeDocument/2006/relationships/image" Target="../media/image50.jpg"/><Relationship Id="rId4" Type="http://schemas.openxmlformats.org/officeDocument/2006/relationships/image" Target="../media/image49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5.jpg"/><Relationship Id="rId5" Type="http://schemas.openxmlformats.org/officeDocument/2006/relationships/image" Target="../media/image54.jpg"/><Relationship Id="rId4" Type="http://schemas.openxmlformats.org/officeDocument/2006/relationships/image" Target="../media/image53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9.jpg"/><Relationship Id="rId5" Type="http://schemas.openxmlformats.org/officeDocument/2006/relationships/image" Target="../media/image58.jpg"/><Relationship Id="rId4" Type="http://schemas.openxmlformats.org/officeDocument/2006/relationships/image" Target="../media/image57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3.jpg"/><Relationship Id="rId5" Type="http://schemas.openxmlformats.org/officeDocument/2006/relationships/image" Target="../media/image62.jpg"/><Relationship Id="rId4" Type="http://schemas.openxmlformats.org/officeDocument/2006/relationships/image" Target="../media/image61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7.jpg"/><Relationship Id="rId5" Type="http://schemas.openxmlformats.org/officeDocument/2006/relationships/image" Target="../media/image66.jpg"/><Relationship Id="rId4" Type="http://schemas.openxmlformats.org/officeDocument/2006/relationships/image" Target="../media/image65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1.jpg"/><Relationship Id="rId5" Type="http://schemas.openxmlformats.org/officeDocument/2006/relationships/image" Target="../media/image70.jpg"/><Relationship Id="rId4" Type="http://schemas.openxmlformats.org/officeDocument/2006/relationships/image" Target="../media/image69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5.jpg"/><Relationship Id="rId5" Type="http://schemas.openxmlformats.org/officeDocument/2006/relationships/image" Target="../media/image74.jpg"/><Relationship Id="rId4" Type="http://schemas.openxmlformats.org/officeDocument/2006/relationships/image" Target="../media/image7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4000"/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/>
          <p:nvPr/>
        </p:nvSpPr>
        <p:spPr>
          <a:xfrm>
            <a:off x="3405187" y="1800226"/>
            <a:ext cx="5381625" cy="3069618"/>
          </a:xfrm>
          <a:prstGeom prst="rect">
            <a:avLst/>
          </a:prstGeom>
          <a:ln w="38100">
            <a:solidFill>
              <a:srgbClr val="C597A2"/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55" name="Shape 55"/>
          <p:cNvSpPr/>
          <p:nvPr/>
        </p:nvSpPr>
        <p:spPr>
          <a:xfrm>
            <a:off x="6912745" y="6306970"/>
            <a:ext cx="5114157" cy="295274"/>
          </a:xfrm>
          <a:prstGeom prst="rect">
            <a:avLst/>
          </a:prstGeom>
          <a:solidFill>
            <a:srgbClr val="FFFFFF">
              <a:alpha val="47059"/>
            </a:srgbClr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900" cap="all" spc="1884">
                <a:solidFill>
                  <a:srgbClr val="C496A2"/>
                </a:solidFill>
              </a:defRPr>
            </a:lvl1pPr>
          </a:lstStyle>
          <a:p>
            <a:r>
              <a:rPr lang="fr-CH" sz="1450" spc="300" dirty="0">
                <a:solidFill>
                  <a:schemeClr val="bg1"/>
                </a:solidFill>
              </a:rPr>
              <a:t>F. Boeglin, A. Chabaud, K. Donmez, R. Hug</a:t>
            </a:r>
            <a:endParaRPr sz="1450" spc="300" dirty="0">
              <a:solidFill>
                <a:schemeClr val="bg1"/>
              </a:solidFill>
            </a:endParaRPr>
          </a:p>
        </p:txBody>
      </p:sp>
      <p:sp>
        <p:nvSpPr>
          <p:cNvPr id="54" name="Shape 54"/>
          <p:cNvSpPr>
            <a:spLocks noGrp="1"/>
          </p:cNvSpPr>
          <p:nvPr>
            <p:ph type="title" idx="4294967295"/>
          </p:nvPr>
        </p:nvSpPr>
        <p:spPr>
          <a:xfrm>
            <a:off x="3200472" y="2153898"/>
            <a:ext cx="5791055" cy="1883553"/>
          </a:xfrm>
          <a:prstGeom prst="rect">
            <a:avLst/>
          </a:prstGeom>
          <a:solidFill>
            <a:schemeClr val="bg1">
              <a:alpha val="43922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sz="14800">
                <a:solidFill>
                  <a:srgbClr val="C496A2"/>
                </a:solidFill>
                <a:latin typeface="Autumn Chant"/>
                <a:ea typeface="Autumn Chant"/>
                <a:cs typeface="Autumn Chant"/>
                <a:sym typeface="Autumn Chant"/>
              </a:defRPr>
            </a:lvl1pPr>
          </a:lstStyle>
          <a:p>
            <a:pPr algn="ctr"/>
            <a:r>
              <a:rPr lang="en-US" sz="4800" dirty="0">
                <a:solidFill>
                  <a:schemeClr val="bg1"/>
                </a:solidFill>
              </a:rPr>
              <a:t>Coronavirus Perception and Evolution</a:t>
            </a:r>
          </a:p>
        </p:txBody>
      </p:sp>
      <p:sp>
        <p:nvSpPr>
          <p:cNvPr id="6" name="Shape 54">
            <a:extLst>
              <a:ext uri="{FF2B5EF4-FFF2-40B4-BE49-F238E27FC236}">
                <a16:creationId xmlns:a16="http://schemas.microsoft.com/office/drawing/2014/main" id="{EED34298-7898-4417-B7A7-2A72D73AB384}"/>
              </a:ext>
            </a:extLst>
          </p:cNvPr>
          <p:cNvSpPr txBox="1">
            <a:spLocks/>
          </p:cNvSpPr>
          <p:nvPr/>
        </p:nvSpPr>
        <p:spPr>
          <a:xfrm>
            <a:off x="3624297" y="4143473"/>
            <a:ext cx="4943403" cy="495300"/>
          </a:xfrm>
          <a:prstGeom prst="rect">
            <a:avLst/>
          </a:prstGeom>
          <a:solidFill>
            <a:schemeClr val="bg1">
              <a:alpha val="43922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800" kern="1200">
                <a:solidFill>
                  <a:srgbClr val="C496A2"/>
                </a:solidFill>
                <a:latin typeface="Autumn Chant"/>
                <a:ea typeface="Autumn Chant"/>
                <a:cs typeface="Autumn Chant"/>
                <a:sym typeface="Autumn Chant"/>
              </a:defRPr>
            </a:lvl1pPr>
          </a:lstStyle>
          <a:p>
            <a:pPr algn="ctr"/>
            <a:r>
              <a:rPr lang="en-US" sz="2000" dirty="0">
                <a:solidFill>
                  <a:schemeClr val="bg1"/>
                </a:solidFill>
              </a:rPr>
              <a:t>Term Project - Web Data &amp; Digital Analytics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B95BAD29-5A24-412E-9CCE-18B7E25EAC8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fr-CH" smtClean="0"/>
              <a:t>1</a:t>
            </a:fld>
            <a:endParaRPr lang="fr-CH"/>
          </a:p>
        </p:txBody>
      </p:sp>
    </p:spTree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3" name="Group 433"/>
          <p:cNvGrpSpPr/>
          <p:nvPr/>
        </p:nvGrpSpPr>
        <p:grpSpPr>
          <a:xfrm>
            <a:off x="410943" y="279475"/>
            <a:ext cx="5640210" cy="853311"/>
            <a:chOff x="-46184" y="504982"/>
            <a:chExt cx="11280419" cy="1706622"/>
          </a:xfrm>
        </p:grpSpPr>
        <p:sp>
          <p:nvSpPr>
            <p:cNvPr id="430" name="Shape 430"/>
            <p:cNvSpPr/>
            <p:nvPr/>
          </p:nvSpPr>
          <p:spPr>
            <a:xfrm>
              <a:off x="-46184" y="504982"/>
              <a:ext cx="11280419" cy="12744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spAutoFit/>
            </a:bodyPr>
            <a:lstStyle/>
            <a:p>
              <a:pPr>
                <a:lnSpc>
                  <a:spcPct val="80000"/>
                </a:lnSpc>
                <a:defRPr sz="10100" b="1">
                  <a:latin typeface="Didot"/>
                  <a:ea typeface="Didot"/>
                  <a:cs typeface="Didot"/>
                  <a:sym typeface="Didot"/>
                </a:defRPr>
              </a:pPr>
              <a:r>
                <a:rPr lang="fr-CH" sz="5050" dirty="0"/>
                <a:t>United States</a:t>
              </a:r>
            </a:p>
          </p:txBody>
        </p:sp>
        <p:sp>
          <p:nvSpPr>
            <p:cNvPr id="431" name="Shape 431"/>
            <p:cNvSpPr/>
            <p:nvPr/>
          </p:nvSpPr>
          <p:spPr>
            <a:xfrm>
              <a:off x="43510" y="1729034"/>
              <a:ext cx="4986750" cy="4825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>
                <a:lnSpc>
                  <a:spcPct val="120000"/>
                </a:lnSpc>
                <a:defRPr sz="2400" spc="647"/>
              </a:pPr>
              <a:r>
                <a:rPr lang="fr-CH" sz="1400" spc="300" dirty="0"/>
                <a:t>Opinion Leaders’ </a:t>
              </a:r>
              <a:r>
                <a:rPr lang="fr-CH" sz="1400" spc="300" dirty="0" err="1"/>
                <a:t>Level</a:t>
              </a:r>
              <a:endParaRPr sz="1400" spc="300" dirty="0"/>
            </a:p>
          </p:txBody>
        </p:sp>
      </p:grpSp>
      <p:pic>
        <p:nvPicPr>
          <p:cNvPr id="7" name="Image 6">
            <a:extLst>
              <a:ext uri="{FF2B5EF4-FFF2-40B4-BE49-F238E27FC236}">
                <a16:creationId xmlns:a16="http://schemas.microsoft.com/office/drawing/2014/main" id="{11958A7E-3223-4BD3-A74F-AE6280F643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5101" y="116166"/>
            <a:ext cx="1380897" cy="301035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87DB6A25-8A1D-44AE-8F8C-82287E1980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4520" y="417201"/>
            <a:ext cx="6937059" cy="2219859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93C64866-A11C-4B57-8621-E890937924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4523" y="2471367"/>
            <a:ext cx="6937056" cy="2219858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1310E545-F782-40C2-A41B-078607EB1A8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4521" y="4521975"/>
            <a:ext cx="6937058" cy="2219859"/>
          </a:xfrm>
          <a:prstGeom prst="rect">
            <a:avLst/>
          </a:prstGeom>
        </p:spPr>
      </p:pic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AB306CA0-43E0-4F9F-873C-610F6ADAA1E0}"/>
              </a:ext>
            </a:extLst>
          </p:cNvPr>
          <p:cNvCxnSpPr>
            <a:cxnSpLocks/>
          </p:cNvCxnSpPr>
          <p:nvPr/>
        </p:nvCxnSpPr>
        <p:spPr>
          <a:xfrm>
            <a:off x="4948334" y="586452"/>
            <a:ext cx="20413" cy="6011676"/>
          </a:xfrm>
          <a:prstGeom prst="line">
            <a:avLst/>
          </a:prstGeom>
          <a:ln w="19050">
            <a:solidFill>
              <a:srgbClr val="EF86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A94EC8E5-EABE-4788-A9D7-18C3A8439ABC}"/>
              </a:ext>
            </a:extLst>
          </p:cNvPr>
          <p:cNvCxnSpPr>
            <a:cxnSpLocks/>
          </p:cNvCxnSpPr>
          <p:nvPr/>
        </p:nvCxnSpPr>
        <p:spPr>
          <a:xfrm>
            <a:off x="7838723" y="240705"/>
            <a:ext cx="20953" cy="6357423"/>
          </a:xfrm>
          <a:prstGeom prst="line">
            <a:avLst/>
          </a:prstGeom>
          <a:ln w="19050">
            <a:solidFill>
              <a:srgbClr val="EF86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8F15949D-2A17-4BED-B28C-1C937171551E}"/>
              </a:ext>
            </a:extLst>
          </p:cNvPr>
          <p:cNvCxnSpPr>
            <a:cxnSpLocks/>
          </p:cNvCxnSpPr>
          <p:nvPr/>
        </p:nvCxnSpPr>
        <p:spPr>
          <a:xfrm>
            <a:off x="7713614" y="1120376"/>
            <a:ext cx="0" cy="5455092"/>
          </a:xfrm>
          <a:prstGeom prst="line">
            <a:avLst/>
          </a:prstGeom>
          <a:ln w="19050">
            <a:solidFill>
              <a:srgbClr val="EF86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Ellipse 13">
            <a:extLst>
              <a:ext uri="{FF2B5EF4-FFF2-40B4-BE49-F238E27FC236}">
                <a16:creationId xmlns:a16="http://schemas.microsoft.com/office/drawing/2014/main" id="{25674E43-A33E-4325-B835-2A1F2A779E4E}"/>
              </a:ext>
            </a:extLst>
          </p:cNvPr>
          <p:cNvSpPr/>
          <p:nvPr/>
        </p:nvSpPr>
        <p:spPr>
          <a:xfrm>
            <a:off x="4714811" y="340249"/>
            <a:ext cx="465162" cy="453817"/>
          </a:xfrm>
          <a:prstGeom prst="ellipse">
            <a:avLst/>
          </a:prstGeom>
          <a:solidFill>
            <a:srgbClr val="EF8682"/>
          </a:solidFill>
          <a:ln>
            <a:solidFill>
              <a:srgbClr val="EF86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/>
              <a:t>1</a:t>
            </a:r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0BBDE139-9761-4700-98C3-88E68AEE432A}"/>
              </a:ext>
            </a:extLst>
          </p:cNvPr>
          <p:cNvSpPr/>
          <p:nvPr/>
        </p:nvSpPr>
        <p:spPr>
          <a:xfrm>
            <a:off x="7486299" y="763559"/>
            <a:ext cx="465162" cy="453817"/>
          </a:xfrm>
          <a:prstGeom prst="ellipse">
            <a:avLst/>
          </a:prstGeom>
          <a:solidFill>
            <a:srgbClr val="EF86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/>
              <a:t>3</a:t>
            </a:r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0F95A4E6-D9F0-4DB6-A9FA-8DD459BBDA1D}"/>
              </a:ext>
            </a:extLst>
          </p:cNvPr>
          <p:cNvSpPr/>
          <p:nvPr/>
        </p:nvSpPr>
        <p:spPr>
          <a:xfrm>
            <a:off x="7599591" y="96999"/>
            <a:ext cx="465162" cy="466488"/>
          </a:xfrm>
          <a:prstGeom prst="ellipse">
            <a:avLst/>
          </a:prstGeom>
          <a:solidFill>
            <a:srgbClr val="EF8682"/>
          </a:solidFill>
          <a:ln>
            <a:solidFill>
              <a:srgbClr val="EF86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/>
              <a:t>4</a:t>
            </a:r>
          </a:p>
        </p:txBody>
      </p: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04F98BC8-F1A5-47FB-8113-7B0B4F131939}"/>
              </a:ext>
            </a:extLst>
          </p:cNvPr>
          <p:cNvCxnSpPr>
            <a:cxnSpLocks/>
          </p:cNvCxnSpPr>
          <p:nvPr/>
        </p:nvCxnSpPr>
        <p:spPr>
          <a:xfrm>
            <a:off x="10262891" y="1157051"/>
            <a:ext cx="0" cy="5455092"/>
          </a:xfrm>
          <a:prstGeom prst="line">
            <a:avLst/>
          </a:prstGeom>
          <a:ln w="19050">
            <a:solidFill>
              <a:srgbClr val="EF86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Ellipse 17">
            <a:extLst>
              <a:ext uri="{FF2B5EF4-FFF2-40B4-BE49-F238E27FC236}">
                <a16:creationId xmlns:a16="http://schemas.microsoft.com/office/drawing/2014/main" id="{1AE5EEF0-BE48-47AD-A3CD-1614BF7A53FF}"/>
              </a:ext>
            </a:extLst>
          </p:cNvPr>
          <p:cNvSpPr/>
          <p:nvPr/>
        </p:nvSpPr>
        <p:spPr>
          <a:xfrm>
            <a:off x="10037083" y="850484"/>
            <a:ext cx="440734" cy="452284"/>
          </a:xfrm>
          <a:prstGeom prst="ellipse">
            <a:avLst/>
          </a:prstGeom>
          <a:solidFill>
            <a:srgbClr val="EF86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/>
              <a:t>5</a:t>
            </a:r>
          </a:p>
        </p:txBody>
      </p: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1D1FD76C-B087-4A46-8727-DAE41C42BA67}"/>
              </a:ext>
            </a:extLst>
          </p:cNvPr>
          <p:cNvCxnSpPr>
            <a:cxnSpLocks/>
          </p:cNvCxnSpPr>
          <p:nvPr/>
        </p:nvCxnSpPr>
        <p:spPr>
          <a:xfrm>
            <a:off x="6769643" y="837430"/>
            <a:ext cx="0" cy="5752417"/>
          </a:xfrm>
          <a:prstGeom prst="line">
            <a:avLst/>
          </a:prstGeom>
          <a:ln w="19050">
            <a:solidFill>
              <a:srgbClr val="EF86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Ellipse 21">
            <a:extLst>
              <a:ext uri="{FF2B5EF4-FFF2-40B4-BE49-F238E27FC236}">
                <a16:creationId xmlns:a16="http://schemas.microsoft.com/office/drawing/2014/main" id="{ECD1FF45-DFBC-4558-8A50-2616681C446B}"/>
              </a:ext>
            </a:extLst>
          </p:cNvPr>
          <p:cNvSpPr/>
          <p:nvPr/>
        </p:nvSpPr>
        <p:spPr>
          <a:xfrm>
            <a:off x="6536120" y="591227"/>
            <a:ext cx="465162" cy="453817"/>
          </a:xfrm>
          <a:prstGeom prst="ellipse">
            <a:avLst/>
          </a:prstGeom>
          <a:solidFill>
            <a:srgbClr val="EF8682"/>
          </a:solidFill>
          <a:ln>
            <a:solidFill>
              <a:srgbClr val="EF86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/>
              <a:t>2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493EACBF-F0C9-4FCC-9A93-FD0F714958BF}"/>
              </a:ext>
            </a:extLst>
          </p:cNvPr>
          <p:cNvSpPr/>
          <p:nvPr/>
        </p:nvSpPr>
        <p:spPr>
          <a:xfrm>
            <a:off x="404043" y="1326098"/>
            <a:ext cx="4200245" cy="1227423"/>
          </a:xfrm>
          <a:prstGeom prst="rect">
            <a:avLst/>
          </a:prstGeom>
          <a:noFill/>
          <a:ln>
            <a:solidFill>
              <a:srgbClr val="CACA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de-CH" sz="1600" dirty="0">
                <a:solidFill>
                  <a:srgbClr val="C597A2"/>
                </a:solidFill>
                <a:latin typeface="PT Sans"/>
                <a:cs typeface="Sabon Next LT" panose="020B0502040204020203" pitchFamily="2" charset="0"/>
              </a:rPr>
              <a:t>OBSERVED PERSONS</a:t>
            </a:r>
          </a:p>
          <a:p>
            <a:pPr marL="171450" indent="-171450" algn="just"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chemeClr val="bg2">
                    <a:lumMod val="50000"/>
                  </a:schemeClr>
                </a:solidFill>
                <a:latin typeface="PT Sans"/>
                <a:cs typeface="Sabon Next LT" panose="020B0502040204020203" pitchFamily="2" charset="0"/>
              </a:rPr>
              <a:t>Trump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PT Sans"/>
                <a:cs typeface="Sabon Next LT" panose="020B0502040204020203" pitchFamily="2" charset="0"/>
              </a:rPr>
              <a:t> (with retweets) – sentiment values are close to 0</a:t>
            </a:r>
          </a:p>
          <a:p>
            <a:pPr marL="171450" indent="-171450" algn="just"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chemeClr val="bg2">
                    <a:lumMod val="50000"/>
                  </a:schemeClr>
                </a:solidFill>
                <a:latin typeface="PT Sans"/>
                <a:cs typeface="Sabon Next LT" panose="020B0502040204020203" pitchFamily="2" charset="0"/>
              </a:rPr>
              <a:t>Oprah Winfrey 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PT Sans"/>
                <a:cs typeface="Sabon Next LT" panose="020B0502040204020203" pitchFamily="2" charset="0"/>
              </a:rPr>
              <a:t>(with retweets) – highest sentiment values</a:t>
            </a:r>
          </a:p>
          <a:p>
            <a:pPr marL="171450" indent="-171450" algn="just"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chemeClr val="bg2">
                    <a:lumMod val="50000"/>
                  </a:schemeClr>
                </a:solidFill>
                <a:latin typeface="PT Sans"/>
                <a:cs typeface="Sabon Next LT" panose="020B0502040204020203" pitchFamily="2" charset="0"/>
              </a:rPr>
              <a:t>USA Today Health 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PT Sans"/>
                <a:cs typeface="Sabon Next LT" panose="020B0502040204020203" pitchFamily="2" charset="0"/>
              </a:rPr>
              <a:t>– sentiment is most of the times below 0</a:t>
            </a:r>
          </a:p>
          <a:p>
            <a:pPr algn="just"/>
            <a:endParaRPr lang="de-CH" dirty="0">
              <a:solidFill>
                <a:schemeClr val="bg2">
                  <a:lumMod val="50000"/>
                </a:schemeClr>
              </a:solidFill>
              <a:latin typeface="PT Sans"/>
              <a:cs typeface="Sabon Next LT" panose="020B0502040204020203" pitchFamily="2" charset="0"/>
            </a:endParaRPr>
          </a:p>
          <a:p>
            <a:pPr algn="just"/>
            <a:endParaRPr lang="de-CH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6D8DC9B8-AFEA-43DC-8F83-EDD09AB115B6}"/>
              </a:ext>
            </a:extLst>
          </p:cNvPr>
          <p:cNvSpPr/>
          <p:nvPr/>
        </p:nvSpPr>
        <p:spPr>
          <a:xfrm>
            <a:off x="410943" y="2770621"/>
            <a:ext cx="4200245" cy="1423842"/>
          </a:xfrm>
          <a:prstGeom prst="rect">
            <a:avLst/>
          </a:prstGeom>
          <a:noFill/>
          <a:ln>
            <a:solidFill>
              <a:srgbClr val="CACA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de-CH" sz="1600" dirty="0">
                <a:solidFill>
                  <a:srgbClr val="C597A2"/>
                </a:solidFill>
                <a:latin typeface="PT Sans"/>
              </a:rPr>
              <a:t>SENTIMENT EVOLUTION</a:t>
            </a:r>
            <a:endParaRPr lang="en-US" sz="1100" dirty="0">
              <a:solidFill>
                <a:srgbClr val="C597A2"/>
              </a:solidFill>
              <a:latin typeface="PT Sans"/>
            </a:endParaRPr>
          </a:p>
          <a:p>
            <a:pPr marL="171450" indent="-171450" algn="just"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PT Sans"/>
              </a:rPr>
              <a:t>Sentiment evolution of Donald Trump continuously increases after end of February while Oprah Winfrey and USA Today Health sentiment evolution goes down</a:t>
            </a:r>
          </a:p>
          <a:p>
            <a:pPr marL="171450" indent="-171450" algn="just"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PT Sans"/>
              </a:rPr>
              <a:t>Sentiment of Donald Trump and Oprah Winfrey goes up after denial of immigration; sentiment of USA Today health goes down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bg2">
                  <a:lumMod val="50000"/>
                </a:schemeClr>
              </a:solidFill>
            </a:endParaRPr>
          </a:p>
          <a:p>
            <a:pPr algn="just"/>
            <a:endParaRPr lang="de-CH" dirty="0">
              <a:solidFill>
                <a:schemeClr val="bg2">
                  <a:lumMod val="50000"/>
                </a:schemeClr>
              </a:solidFill>
            </a:endParaRPr>
          </a:p>
          <a:p>
            <a:pPr algn="just"/>
            <a:endParaRPr lang="de-CH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0B49BD1F-86D1-4E7C-9197-F28DED8F70C7}"/>
              </a:ext>
            </a:extLst>
          </p:cNvPr>
          <p:cNvSpPr/>
          <p:nvPr/>
        </p:nvSpPr>
        <p:spPr>
          <a:xfrm>
            <a:off x="406722" y="4411564"/>
            <a:ext cx="4200245" cy="2090836"/>
          </a:xfrm>
          <a:prstGeom prst="rect">
            <a:avLst/>
          </a:prstGeom>
          <a:noFill/>
          <a:ln>
            <a:solidFill>
              <a:srgbClr val="CACA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e-CH" sz="1600" dirty="0">
                <a:solidFill>
                  <a:srgbClr val="C597A2"/>
                </a:solidFill>
                <a:latin typeface="PT Sans"/>
              </a:rPr>
              <a:t>IMPORTANT POINTS IN TIME/POSSIBLE TURNING POINTS</a:t>
            </a:r>
          </a:p>
          <a:p>
            <a:pPr marL="285750" indent="-285750" algn="just">
              <a:buFont typeface="+mj-lt"/>
              <a:buAutoNum type="arabicPeriod"/>
            </a:pP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PT Sans"/>
              </a:rPr>
              <a:t>First COVID-19 case confirmed </a:t>
            </a:r>
          </a:p>
          <a:p>
            <a:pPr marL="285750" indent="-285750" algn="just">
              <a:buFont typeface="+mj-lt"/>
              <a:buAutoNum type="arabicPeriod"/>
            </a:pP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PT Sans"/>
              </a:rPr>
              <a:t>US CDC warns that the spread to the United States is likely and that people should prepare </a:t>
            </a:r>
          </a:p>
          <a:p>
            <a:pPr marL="285750" indent="-285750" algn="just">
              <a:buFont typeface="+mj-lt"/>
              <a:buAutoNum type="arabicPeriod"/>
            </a:pP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PT Sans"/>
              </a:rPr>
              <a:t>WHO declares COVID-19 as a pandemic </a:t>
            </a:r>
          </a:p>
          <a:p>
            <a:pPr marL="285750" indent="-285750" algn="just">
              <a:buFont typeface="+mj-lt"/>
              <a:buAutoNum type="arabicPeriod"/>
            </a:pP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PT Sans"/>
              </a:rPr>
              <a:t>States start to cancel gatherings of more than 250 people </a:t>
            </a:r>
          </a:p>
          <a:p>
            <a:pPr marL="285750" indent="-285750" algn="just">
              <a:buFont typeface="+mj-lt"/>
              <a:buAutoNum type="arabicPeriod"/>
            </a:pP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PT Sans"/>
              </a:rPr>
              <a:t>Donald Trump announces he will temporarily suspend immigration to the US for 60 days by executive order. </a:t>
            </a:r>
          </a:p>
          <a:p>
            <a:pPr algn="just"/>
            <a:endParaRPr lang="de-CH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29A5E90-BD2A-4E58-B28D-79C7D1D64C9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fr-CH" smtClean="0"/>
              <a:t>10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080042363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3" name="Group 433"/>
          <p:cNvGrpSpPr/>
          <p:nvPr/>
        </p:nvGrpSpPr>
        <p:grpSpPr>
          <a:xfrm>
            <a:off x="375884" y="417201"/>
            <a:ext cx="5640210" cy="2761236"/>
            <a:chOff x="-116302" y="479398"/>
            <a:chExt cx="11280419" cy="5522470"/>
          </a:xfrm>
        </p:grpSpPr>
        <p:sp>
          <p:nvSpPr>
            <p:cNvPr id="430" name="Shape 430"/>
            <p:cNvSpPr/>
            <p:nvPr/>
          </p:nvSpPr>
          <p:spPr>
            <a:xfrm>
              <a:off x="-116302" y="479398"/>
              <a:ext cx="11280419" cy="12744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spAutoFit/>
            </a:bodyPr>
            <a:lstStyle/>
            <a:p>
              <a:pPr>
                <a:lnSpc>
                  <a:spcPct val="80000"/>
                </a:lnSpc>
                <a:defRPr sz="10100" b="1">
                  <a:latin typeface="Didot"/>
                  <a:ea typeface="Didot"/>
                  <a:cs typeface="Didot"/>
                  <a:sym typeface="Didot"/>
                </a:defRPr>
              </a:pPr>
              <a:r>
                <a:rPr lang="fr-CH" sz="5050" dirty="0"/>
                <a:t>United States</a:t>
              </a:r>
            </a:p>
          </p:txBody>
        </p:sp>
        <p:sp>
          <p:nvSpPr>
            <p:cNvPr id="431" name="Shape 431"/>
            <p:cNvSpPr/>
            <p:nvPr/>
          </p:nvSpPr>
          <p:spPr>
            <a:xfrm>
              <a:off x="43510" y="1831140"/>
              <a:ext cx="3374130" cy="4825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>
                <a:lnSpc>
                  <a:spcPct val="120000"/>
                </a:lnSpc>
                <a:defRPr sz="2400" spc="647"/>
              </a:pPr>
              <a:r>
                <a:rPr lang="fr-CH" sz="1400" spc="300" dirty="0" err="1"/>
                <a:t>Country’s</a:t>
              </a:r>
              <a:r>
                <a:rPr lang="fr-CH" sz="1400" spc="300" dirty="0"/>
                <a:t> </a:t>
              </a:r>
              <a:r>
                <a:rPr lang="fr-CH" sz="1400" spc="300" dirty="0" err="1"/>
                <a:t>Level</a:t>
              </a:r>
              <a:endParaRPr sz="1400" spc="300" dirty="0"/>
            </a:p>
          </p:txBody>
        </p:sp>
        <p:sp>
          <p:nvSpPr>
            <p:cNvPr id="432" name="Shape 432"/>
            <p:cNvSpPr/>
            <p:nvPr/>
          </p:nvSpPr>
          <p:spPr>
            <a:xfrm>
              <a:off x="-116302" y="3189431"/>
              <a:ext cx="7219147" cy="28124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algn="l" defTabSz="1828800">
                <a:lnSpc>
                  <a:spcPct val="110000"/>
                </a:lnSpc>
                <a:defRPr sz="2400">
                  <a:latin typeface="PT Sans"/>
                  <a:ea typeface="PT Sans"/>
                  <a:cs typeface="PT Sans"/>
                  <a:sym typeface="PT Sans"/>
                </a:defRPr>
              </a:lvl1pPr>
            </a:lstStyle>
            <a:p>
              <a:pPr marL="171450" indent="-171450" algn="just">
                <a:buFont typeface="Wingdings" panose="05000000000000000000" pitchFamily="2" charset="2"/>
                <a:buChar char="§"/>
              </a:pPr>
              <a:r>
                <a:rPr lang="en-GB" sz="1200" dirty="0"/>
                <a:t>New daily cases seem to have an inverse relationship with daily sentiment </a:t>
              </a:r>
            </a:p>
            <a:p>
              <a:pPr marL="171450" indent="-171450" algn="just">
                <a:buFont typeface="Wingdings" panose="05000000000000000000" pitchFamily="2" charset="2"/>
                <a:buChar char="§"/>
              </a:pPr>
              <a:r>
                <a:rPr lang="en-GB" sz="1200" dirty="0"/>
                <a:t>The sentiment decrease can be seen starting before the virus started growing</a:t>
              </a:r>
            </a:p>
            <a:p>
              <a:pPr marL="171450" indent="-171450" algn="just">
                <a:buFont typeface="Wingdings" panose="05000000000000000000" pitchFamily="2" charset="2"/>
                <a:buChar char="§"/>
              </a:pPr>
              <a:r>
                <a:rPr lang="en-GB" sz="1200" dirty="0" err="1"/>
                <a:t>Wordcloud</a:t>
              </a:r>
              <a:r>
                <a:rPr lang="en-GB" sz="1200" dirty="0"/>
                <a:t> shows “fake” (comes from Donald Trump) and “hard”, as well as “strong”, “protect” and “support”</a:t>
              </a:r>
            </a:p>
          </p:txBody>
        </p:sp>
      </p:grpSp>
      <p:pic>
        <p:nvPicPr>
          <p:cNvPr id="7" name="Image 6">
            <a:extLst>
              <a:ext uri="{FF2B5EF4-FFF2-40B4-BE49-F238E27FC236}">
                <a16:creationId xmlns:a16="http://schemas.microsoft.com/office/drawing/2014/main" id="{11958A7E-3223-4BD3-A74F-AE6280F643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5101" y="116166"/>
            <a:ext cx="1380897" cy="301035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B96B8CC3-5E05-4434-813E-0B788783F3EF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5458" y="4056250"/>
            <a:ext cx="7920000" cy="252000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8C3FBF67-2A65-434D-81ED-125C70276ED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70" r="38073"/>
          <a:stretch/>
        </p:blipFill>
        <p:spPr>
          <a:xfrm>
            <a:off x="627776" y="3219186"/>
            <a:ext cx="2555262" cy="335706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60BC884-3F18-EF48-A281-96793FE5DD7C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4294208" y="1301645"/>
            <a:ext cx="7721790" cy="2880000"/>
          </a:xfrm>
          <a:prstGeom prst="rect">
            <a:avLst/>
          </a:prstGeom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408DB887-BE34-47DB-BF58-D1B191AFF626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fr-CH" smtClean="0"/>
              <a:t>11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334989693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3" name="Group 433"/>
          <p:cNvGrpSpPr/>
          <p:nvPr/>
        </p:nvGrpSpPr>
        <p:grpSpPr>
          <a:xfrm>
            <a:off x="288319" y="322025"/>
            <a:ext cx="5640210" cy="871006"/>
            <a:chOff x="-510030" y="1640198"/>
            <a:chExt cx="11280419" cy="1742012"/>
          </a:xfrm>
        </p:grpSpPr>
        <p:sp>
          <p:nvSpPr>
            <p:cNvPr id="430" name="Shape 430"/>
            <p:cNvSpPr/>
            <p:nvPr/>
          </p:nvSpPr>
          <p:spPr>
            <a:xfrm>
              <a:off x="-510030" y="1640198"/>
              <a:ext cx="11280419" cy="12744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spAutoFit/>
            </a:bodyPr>
            <a:lstStyle/>
            <a:p>
              <a:pPr>
                <a:lnSpc>
                  <a:spcPct val="80000"/>
                </a:lnSpc>
                <a:defRPr sz="10100" b="1">
                  <a:latin typeface="Didot"/>
                  <a:ea typeface="Didot"/>
                  <a:cs typeface="Didot"/>
                  <a:sym typeface="Didot"/>
                </a:defRPr>
              </a:pPr>
              <a:r>
                <a:rPr lang="en-US" sz="5050" dirty="0"/>
                <a:t>United Kingdom</a:t>
              </a:r>
            </a:p>
          </p:txBody>
        </p:sp>
        <p:sp>
          <p:nvSpPr>
            <p:cNvPr id="431" name="Shape 431"/>
            <p:cNvSpPr/>
            <p:nvPr/>
          </p:nvSpPr>
          <p:spPr>
            <a:xfrm>
              <a:off x="-348570" y="2899640"/>
              <a:ext cx="4986750" cy="4825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>
                <a:lnSpc>
                  <a:spcPct val="120000"/>
                </a:lnSpc>
                <a:defRPr sz="2400" spc="647"/>
              </a:pPr>
              <a:r>
                <a:rPr lang="en-US" sz="1400" spc="300" dirty="0"/>
                <a:t>Opinion Leaders’ Level</a:t>
              </a:r>
            </a:p>
          </p:txBody>
        </p:sp>
      </p:grpSp>
      <p:pic>
        <p:nvPicPr>
          <p:cNvPr id="7" name="Image 6">
            <a:extLst>
              <a:ext uri="{FF2B5EF4-FFF2-40B4-BE49-F238E27FC236}">
                <a16:creationId xmlns:a16="http://schemas.microsoft.com/office/drawing/2014/main" id="{F6DCB3E1-3D44-4043-BC50-C3FBD75FD0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5101" y="116166"/>
            <a:ext cx="1380897" cy="301035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65ABA05A-1C8A-43C4-A7F6-70EAE4BE9B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9962656" y="-1357120"/>
            <a:ext cx="2533991" cy="1942416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8BE72D8D-06C4-4E24-AEC0-82DA72F270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070121" y="1249071"/>
            <a:ext cx="1740271" cy="2187008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ECCCE87B-027C-42B5-B8A5-CE9E0E2E3B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6830857" y="1682144"/>
            <a:ext cx="3316181" cy="968772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A59EB296-823E-4814-8148-07A27BE6BE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7287675" y="-1460832"/>
            <a:ext cx="1995743" cy="214984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B491A9ED-1DD0-48F6-B4AC-0149F7E29D4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5291932" y="-578644"/>
            <a:ext cx="2509839" cy="1157288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ECB521EF-8C72-478A-B687-C123EF88579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2775468" y="-1987434"/>
            <a:ext cx="2055399" cy="2187007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11048584-2EC1-4B7B-A455-B39401FB4BC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8949118" y="1612969"/>
            <a:ext cx="1520453" cy="995363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D99CB2CF-23EA-4BEF-A7EA-7F1E677CB47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9962656" y="3313117"/>
            <a:ext cx="2074290" cy="2339924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3E15C406-9353-4764-B781-E97C9789364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-7082251" y="4106506"/>
            <a:ext cx="2708985" cy="750258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2562B03B-914B-4867-9548-1D326277AB1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-3736218" y="3861401"/>
            <a:ext cx="2576514" cy="995363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B8A42DAB-D064-4EA2-AFC7-55493680312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-10232808" y="6067249"/>
            <a:ext cx="3246817" cy="2187007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11541B44-93CF-49FE-B362-E6A61BA5B8C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2631706" y="500732"/>
            <a:ext cx="4210968" cy="2550225"/>
          </a:xfrm>
          <a:prstGeom prst="rect">
            <a:avLst/>
          </a:prstGeom>
        </p:spPr>
      </p:pic>
      <p:pic>
        <p:nvPicPr>
          <p:cNvPr id="27" name="Image 26">
            <a:extLst>
              <a:ext uri="{FF2B5EF4-FFF2-40B4-BE49-F238E27FC236}">
                <a16:creationId xmlns:a16="http://schemas.microsoft.com/office/drawing/2014/main" id="{034F7C41-8322-45C2-948E-3D7049B2E44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4187" y="1130305"/>
            <a:ext cx="6801811" cy="1645553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B6D9A774-F2CF-4C53-BEA2-F926937A361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2631706" y="3317645"/>
            <a:ext cx="4615148" cy="2929451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702377A2-94A4-42CE-BFE3-AC37C5CD3D33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1672" y="2836318"/>
            <a:ext cx="6834400" cy="1834673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6D8CE5B5-7003-4B6B-9B4C-04FDBE71AB22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9080" y="4670991"/>
            <a:ext cx="6834403" cy="2187009"/>
          </a:xfrm>
          <a:prstGeom prst="rect">
            <a:avLst/>
          </a:prstGeom>
        </p:spPr>
      </p:pic>
      <p:pic>
        <p:nvPicPr>
          <p:cNvPr id="24" name="Image 11" descr="Une image contenant table&#10;&#10;Description générée automatiquement">
            <a:extLst>
              <a:ext uri="{FF2B5EF4-FFF2-40B4-BE49-F238E27FC236}">
                <a16:creationId xmlns:a16="http://schemas.microsoft.com/office/drawing/2014/main" id="{D187642D-BA73-407B-B145-783A98CF6096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1706" y="7160752"/>
            <a:ext cx="7346167" cy="2350774"/>
          </a:xfrm>
          <a:prstGeom prst="rect">
            <a:avLst/>
          </a:prstGeom>
        </p:spPr>
      </p:pic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35BE5188-8948-42A0-8A5E-71E975B43BB6}"/>
              </a:ext>
            </a:extLst>
          </p:cNvPr>
          <p:cNvCxnSpPr>
            <a:cxnSpLocks/>
          </p:cNvCxnSpPr>
          <p:nvPr/>
        </p:nvCxnSpPr>
        <p:spPr>
          <a:xfrm>
            <a:off x="5629598" y="951746"/>
            <a:ext cx="0" cy="5752417"/>
          </a:xfrm>
          <a:prstGeom prst="line">
            <a:avLst/>
          </a:prstGeom>
          <a:ln w="19050">
            <a:solidFill>
              <a:srgbClr val="EF86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r Verbinder 28">
            <a:extLst>
              <a:ext uri="{FF2B5EF4-FFF2-40B4-BE49-F238E27FC236}">
                <a16:creationId xmlns:a16="http://schemas.microsoft.com/office/drawing/2014/main" id="{5B91D6F7-B8F5-48C6-A07F-6AFE45A376D1}"/>
              </a:ext>
            </a:extLst>
          </p:cNvPr>
          <p:cNvCxnSpPr>
            <a:cxnSpLocks/>
          </p:cNvCxnSpPr>
          <p:nvPr/>
        </p:nvCxnSpPr>
        <p:spPr>
          <a:xfrm>
            <a:off x="8298417" y="266683"/>
            <a:ext cx="24884" cy="6437480"/>
          </a:xfrm>
          <a:prstGeom prst="line">
            <a:avLst/>
          </a:prstGeom>
          <a:ln w="19050">
            <a:solidFill>
              <a:srgbClr val="EF86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r Verbinder 30">
            <a:extLst>
              <a:ext uri="{FF2B5EF4-FFF2-40B4-BE49-F238E27FC236}">
                <a16:creationId xmlns:a16="http://schemas.microsoft.com/office/drawing/2014/main" id="{27829327-3D2F-4DE2-899C-27D09C1312B2}"/>
              </a:ext>
            </a:extLst>
          </p:cNvPr>
          <p:cNvCxnSpPr>
            <a:cxnSpLocks/>
          </p:cNvCxnSpPr>
          <p:nvPr/>
        </p:nvCxnSpPr>
        <p:spPr>
          <a:xfrm>
            <a:off x="7981881" y="1195550"/>
            <a:ext cx="0" cy="5508613"/>
          </a:xfrm>
          <a:prstGeom prst="line">
            <a:avLst/>
          </a:prstGeom>
          <a:ln w="19050">
            <a:solidFill>
              <a:srgbClr val="EF86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r Verbinder 34">
            <a:extLst>
              <a:ext uri="{FF2B5EF4-FFF2-40B4-BE49-F238E27FC236}">
                <a16:creationId xmlns:a16="http://schemas.microsoft.com/office/drawing/2014/main" id="{07F7B5E0-2F09-4E15-99FA-B67B3E6A3130}"/>
              </a:ext>
            </a:extLst>
          </p:cNvPr>
          <p:cNvCxnSpPr>
            <a:cxnSpLocks/>
          </p:cNvCxnSpPr>
          <p:nvPr/>
        </p:nvCxnSpPr>
        <p:spPr>
          <a:xfrm>
            <a:off x="8644807" y="1249071"/>
            <a:ext cx="0" cy="5455092"/>
          </a:xfrm>
          <a:prstGeom prst="line">
            <a:avLst/>
          </a:prstGeom>
          <a:ln w="19050">
            <a:solidFill>
              <a:srgbClr val="EF86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llipse 11">
            <a:extLst>
              <a:ext uri="{FF2B5EF4-FFF2-40B4-BE49-F238E27FC236}">
                <a16:creationId xmlns:a16="http://schemas.microsoft.com/office/drawing/2014/main" id="{6057E8A1-D8A1-4874-9BB3-DFD8618CFFD1}"/>
              </a:ext>
            </a:extLst>
          </p:cNvPr>
          <p:cNvSpPr/>
          <p:nvPr/>
        </p:nvSpPr>
        <p:spPr>
          <a:xfrm>
            <a:off x="5399039" y="673888"/>
            <a:ext cx="486526" cy="483389"/>
          </a:xfrm>
          <a:prstGeom prst="ellipse">
            <a:avLst/>
          </a:prstGeom>
          <a:solidFill>
            <a:srgbClr val="EF8682"/>
          </a:solidFill>
          <a:ln>
            <a:solidFill>
              <a:srgbClr val="EF86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</a:p>
        </p:txBody>
      </p:sp>
      <p:cxnSp>
        <p:nvCxnSpPr>
          <p:cNvPr id="47" name="Gerader Verbinder 46">
            <a:extLst>
              <a:ext uri="{FF2B5EF4-FFF2-40B4-BE49-F238E27FC236}">
                <a16:creationId xmlns:a16="http://schemas.microsoft.com/office/drawing/2014/main" id="{7A60FA93-D9E5-48CD-A0E3-ABD0C7EF3122}"/>
              </a:ext>
            </a:extLst>
          </p:cNvPr>
          <p:cNvCxnSpPr>
            <a:cxnSpLocks/>
          </p:cNvCxnSpPr>
          <p:nvPr/>
        </p:nvCxnSpPr>
        <p:spPr>
          <a:xfrm>
            <a:off x="6154124" y="1105583"/>
            <a:ext cx="0" cy="5598580"/>
          </a:xfrm>
          <a:prstGeom prst="line">
            <a:avLst/>
          </a:prstGeom>
          <a:ln w="19050">
            <a:solidFill>
              <a:srgbClr val="EF86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hteck 35">
            <a:extLst>
              <a:ext uri="{FF2B5EF4-FFF2-40B4-BE49-F238E27FC236}">
                <a16:creationId xmlns:a16="http://schemas.microsoft.com/office/drawing/2014/main" id="{B158C1C8-E5C6-41C9-B5BC-2BEB88F88252}"/>
              </a:ext>
            </a:extLst>
          </p:cNvPr>
          <p:cNvSpPr/>
          <p:nvPr/>
        </p:nvSpPr>
        <p:spPr>
          <a:xfrm>
            <a:off x="343309" y="1326098"/>
            <a:ext cx="4346353" cy="1282234"/>
          </a:xfrm>
          <a:prstGeom prst="rect">
            <a:avLst/>
          </a:prstGeom>
          <a:noFill/>
          <a:ln>
            <a:solidFill>
              <a:srgbClr val="CACA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solidFill>
                  <a:srgbClr val="C597A2"/>
                </a:solidFill>
                <a:latin typeface="PT Sans"/>
                <a:cs typeface="Sabon Next LT" panose="020B0502040204020203" pitchFamily="2" charset="0"/>
              </a:rPr>
              <a:t>OBSERVED PERSONS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chemeClr val="bg2">
                    <a:lumMod val="50000"/>
                  </a:schemeClr>
                </a:solidFill>
                <a:latin typeface="PT Sans"/>
                <a:cs typeface="Sabon Next LT" panose="020B0502040204020203" pitchFamily="2" charset="0"/>
              </a:rPr>
              <a:t>Boris Johnson 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PT Sans"/>
                <a:cs typeface="Sabon Next LT" panose="020B0502040204020203" pitchFamily="2" charset="0"/>
              </a:rPr>
              <a:t>– sentiment goes up and then gradually decreases 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chemeClr val="bg2">
                    <a:lumMod val="50000"/>
                  </a:schemeClr>
                </a:solidFill>
                <a:latin typeface="PT Sans"/>
                <a:cs typeface="Sabon Next LT" panose="020B0502040204020203" pitchFamily="2" charset="0"/>
              </a:rPr>
              <a:t>Emily </a:t>
            </a:r>
            <a:r>
              <a:rPr lang="en-US" sz="1200" b="1" dirty="0" err="1">
                <a:solidFill>
                  <a:schemeClr val="bg2">
                    <a:lumMod val="50000"/>
                  </a:schemeClr>
                </a:solidFill>
                <a:latin typeface="PT Sans"/>
                <a:cs typeface="Sabon Next LT" panose="020B0502040204020203" pitchFamily="2" charset="0"/>
              </a:rPr>
              <a:t>Maitlis</a:t>
            </a:r>
            <a:r>
              <a:rPr lang="en-US" sz="1200" b="1" dirty="0">
                <a:solidFill>
                  <a:schemeClr val="bg2">
                    <a:lumMod val="50000"/>
                  </a:schemeClr>
                </a:solidFill>
                <a:latin typeface="PT Sans"/>
                <a:cs typeface="Sabon Next LT" panose="020B0502040204020203" pitchFamily="2" charset="0"/>
              </a:rPr>
              <a:t> 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PT Sans"/>
                <a:cs typeface="Sabon Next LT" panose="020B0502040204020203" pitchFamily="2" charset="0"/>
              </a:rPr>
              <a:t>– compared to the others, high starting point and with time close to 0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chemeClr val="bg2">
                    <a:lumMod val="50000"/>
                  </a:schemeClr>
                </a:solidFill>
                <a:latin typeface="PT Sans"/>
                <a:cs typeface="Sabon Next LT" panose="020B0502040204020203" pitchFamily="2" charset="0"/>
              </a:rPr>
              <a:t>BBC Health News 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PT Sans"/>
                <a:cs typeface="Sabon Next LT" panose="020B0502040204020203" pitchFamily="2" charset="0"/>
              </a:rPr>
              <a:t>– always below 0</a:t>
            </a:r>
          </a:p>
          <a:p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81466938-35A9-456F-8758-3EEBAD7818DB}"/>
              </a:ext>
            </a:extLst>
          </p:cNvPr>
          <p:cNvSpPr/>
          <p:nvPr/>
        </p:nvSpPr>
        <p:spPr>
          <a:xfrm>
            <a:off x="343309" y="2723616"/>
            <a:ext cx="4346349" cy="1752691"/>
          </a:xfrm>
          <a:prstGeom prst="rect">
            <a:avLst/>
          </a:prstGeom>
          <a:noFill/>
          <a:ln>
            <a:solidFill>
              <a:srgbClr val="CACA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solidFill>
                  <a:srgbClr val="C597A2"/>
                </a:solidFill>
                <a:latin typeface="PT Sans"/>
              </a:rPr>
              <a:t>SENTIMENT EVOLUTION</a:t>
            </a:r>
            <a:endParaRPr lang="en-US" sz="1100" dirty="0">
              <a:solidFill>
                <a:srgbClr val="C597A2"/>
              </a:solidFill>
              <a:latin typeface="PT Sans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PT Sans"/>
              </a:rPr>
              <a:t>Emily </a:t>
            </a:r>
            <a:r>
              <a:rPr lang="en-US" sz="1200" dirty="0" err="1">
                <a:solidFill>
                  <a:schemeClr val="bg2">
                    <a:lumMod val="50000"/>
                  </a:schemeClr>
                </a:solidFill>
                <a:latin typeface="PT Sans"/>
              </a:rPr>
              <a:t>Maitlis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PT Sans"/>
              </a:rPr>
              <a:t>’ sentiment evolution develops against the direction of the others (beginning of April)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PT Sans"/>
              </a:rPr>
              <a:t>Beginning of April, sentiment of Boris Johnson goes gradually down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PT Sans"/>
              </a:rPr>
              <a:t>BBC health decreases and then increases again mid March; it sinks again after May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PT Sans"/>
              </a:rPr>
              <a:t>BBC’s sentiment increases when Boris’ and Emily’s gradually goes down</a:t>
            </a:r>
          </a:p>
          <a:p>
            <a:endParaRPr lang="en-US" sz="1100" dirty="0">
              <a:solidFill>
                <a:schemeClr val="bg2">
                  <a:lumMod val="50000"/>
                </a:schemeClr>
              </a:solidFill>
            </a:endParaRPr>
          </a:p>
          <a:p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4F72FC42-759E-42C0-B0D9-9CB5CF823151}"/>
              </a:ext>
            </a:extLst>
          </p:cNvPr>
          <p:cNvSpPr/>
          <p:nvPr/>
        </p:nvSpPr>
        <p:spPr>
          <a:xfrm>
            <a:off x="343310" y="4636515"/>
            <a:ext cx="4346348" cy="1899460"/>
          </a:xfrm>
          <a:prstGeom prst="rect">
            <a:avLst/>
          </a:prstGeom>
          <a:noFill/>
          <a:ln>
            <a:solidFill>
              <a:srgbClr val="CACA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solidFill>
                  <a:srgbClr val="C597A2"/>
                </a:solidFill>
                <a:latin typeface="PT Sans"/>
              </a:rPr>
              <a:t>IMPORTANT POINTS IN TIME/POSSIBLE TURNING POINTS</a:t>
            </a:r>
          </a:p>
          <a:p>
            <a:pPr marL="285750" indent="-285750">
              <a:buFont typeface="+mj-lt"/>
              <a:buAutoNum type="arabicPeriod"/>
            </a:pP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PT Sans"/>
              </a:rPr>
              <a:t>First COVID-19 case confirmed</a:t>
            </a:r>
          </a:p>
          <a:p>
            <a:pPr marL="285750" indent="-285750">
              <a:buFont typeface="+mj-lt"/>
              <a:buAutoNum type="arabicPeriod"/>
            </a:pP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PT Sans"/>
              </a:rPr>
              <a:t>WHO declares COVID-19 as a pandemic</a:t>
            </a:r>
          </a:p>
          <a:p>
            <a:pPr marL="285750" indent="-285750">
              <a:buFont typeface="+mj-lt"/>
              <a:buAutoNum type="arabicPeriod"/>
            </a:pP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PT Sans"/>
              </a:rPr>
              <a:t>Declaration that the coronavirus constitutes a serious and imminent threat to public health</a:t>
            </a:r>
          </a:p>
          <a:p>
            <a:pPr marL="285750" indent="-285750">
              <a:buFont typeface="+mj-lt"/>
              <a:buAutoNum type="arabicPeriod"/>
            </a:pP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PT Sans"/>
              </a:rPr>
              <a:t>UK advises citizens against all but essential international travel and strongly starts advising social distancing</a:t>
            </a:r>
          </a:p>
          <a:p>
            <a:pPr marL="285750" indent="-285750">
              <a:buFont typeface="+mj-lt"/>
              <a:buAutoNum type="arabicPeriod"/>
            </a:pP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PT Sans"/>
              </a:rPr>
              <a:t>Lockdown</a:t>
            </a:r>
          </a:p>
          <a:p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9" name="Ellipse 38">
            <a:extLst>
              <a:ext uri="{FF2B5EF4-FFF2-40B4-BE49-F238E27FC236}">
                <a16:creationId xmlns:a16="http://schemas.microsoft.com/office/drawing/2014/main" id="{B7FEE240-B391-4B5A-ABFE-6362A40C89EB}"/>
              </a:ext>
            </a:extLst>
          </p:cNvPr>
          <p:cNvSpPr/>
          <p:nvPr/>
        </p:nvSpPr>
        <p:spPr>
          <a:xfrm>
            <a:off x="5928529" y="804843"/>
            <a:ext cx="486526" cy="483389"/>
          </a:xfrm>
          <a:prstGeom prst="ellipse">
            <a:avLst/>
          </a:prstGeom>
          <a:solidFill>
            <a:srgbClr val="EF8682"/>
          </a:solidFill>
          <a:ln>
            <a:solidFill>
              <a:srgbClr val="EF86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</a:p>
        </p:txBody>
      </p:sp>
      <p:sp>
        <p:nvSpPr>
          <p:cNvPr id="42" name="Ellipse 41">
            <a:extLst>
              <a:ext uri="{FF2B5EF4-FFF2-40B4-BE49-F238E27FC236}">
                <a16:creationId xmlns:a16="http://schemas.microsoft.com/office/drawing/2014/main" id="{C493BB04-EEFD-4565-8753-9F8A759D0941}"/>
              </a:ext>
            </a:extLst>
          </p:cNvPr>
          <p:cNvSpPr/>
          <p:nvPr/>
        </p:nvSpPr>
        <p:spPr>
          <a:xfrm>
            <a:off x="7725071" y="851055"/>
            <a:ext cx="486526" cy="483389"/>
          </a:xfrm>
          <a:prstGeom prst="ellipse">
            <a:avLst/>
          </a:prstGeom>
          <a:solidFill>
            <a:srgbClr val="EF8682"/>
          </a:solidFill>
          <a:ln>
            <a:solidFill>
              <a:srgbClr val="EF86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/>
              <a:t>3</a:t>
            </a:r>
          </a:p>
        </p:txBody>
      </p:sp>
      <p:sp>
        <p:nvSpPr>
          <p:cNvPr id="44" name="Ellipse 43">
            <a:extLst>
              <a:ext uri="{FF2B5EF4-FFF2-40B4-BE49-F238E27FC236}">
                <a16:creationId xmlns:a16="http://schemas.microsoft.com/office/drawing/2014/main" id="{CF3A3119-FA9F-40EC-9833-CB74B134EE81}"/>
              </a:ext>
            </a:extLst>
          </p:cNvPr>
          <p:cNvSpPr/>
          <p:nvPr/>
        </p:nvSpPr>
        <p:spPr>
          <a:xfrm>
            <a:off x="8055154" y="63776"/>
            <a:ext cx="486526" cy="483389"/>
          </a:xfrm>
          <a:prstGeom prst="ellipse">
            <a:avLst/>
          </a:prstGeom>
          <a:solidFill>
            <a:srgbClr val="EF8682"/>
          </a:solidFill>
          <a:ln>
            <a:solidFill>
              <a:srgbClr val="EF86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/>
              <a:t>4</a:t>
            </a:r>
          </a:p>
        </p:txBody>
      </p:sp>
      <p:sp>
        <p:nvSpPr>
          <p:cNvPr id="45" name="Ellipse 44">
            <a:extLst>
              <a:ext uri="{FF2B5EF4-FFF2-40B4-BE49-F238E27FC236}">
                <a16:creationId xmlns:a16="http://schemas.microsoft.com/office/drawing/2014/main" id="{2AD2AD6A-1115-4AFE-BF98-4627190B7B46}"/>
              </a:ext>
            </a:extLst>
          </p:cNvPr>
          <p:cNvSpPr/>
          <p:nvPr/>
        </p:nvSpPr>
        <p:spPr>
          <a:xfrm>
            <a:off x="8414227" y="915586"/>
            <a:ext cx="486526" cy="483389"/>
          </a:xfrm>
          <a:prstGeom prst="ellipse">
            <a:avLst/>
          </a:prstGeom>
          <a:solidFill>
            <a:srgbClr val="EF8682"/>
          </a:solidFill>
          <a:ln>
            <a:solidFill>
              <a:srgbClr val="EF86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/>
              <a:t>5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82E9F7BA-FAC5-4488-8CA3-07336B4E144A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fr-CH" smtClean="0"/>
              <a:t>12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70935047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3" name="Group 433"/>
          <p:cNvGrpSpPr/>
          <p:nvPr/>
        </p:nvGrpSpPr>
        <p:grpSpPr>
          <a:xfrm>
            <a:off x="384669" y="266683"/>
            <a:ext cx="5640210" cy="3788244"/>
            <a:chOff x="-98732" y="479398"/>
            <a:chExt cx="11280419" cy="7576486"/>
          </a:xfrm>
        </p:grpSpPr>
        <p:sp>
          <p:nvSpPr>
            <p:cNvPr id="430" name="Shape 430"/>
            <p:cNvSpPr/>
            <p:nvPr/>
          </p:nvSpPr>
          <p:spPr>
            <a:xfrm>
              <a:off x="-98732" y="479398"/>
              <a:ext cx="11280419" cy="12744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spAutoFit/>
            </a:bodyPr>
            <a:lstStyle/>
            <a:p>
              <a:pPr>
                <a:lnSpc>
                  <a:spcPct val="80000"/>
                </a:lnSpc>
                <a:defRPr sz="10100" b="1">
                  <a:latin typeface="Didot"/>
                  <a:ea typeface="Didot"/>
                  <a:cs typeface="Didot"/>
                  <a:sym typeface="Didot"/>
                </a:defRPr>
              </a:pPr>
              <a:r>
                <a:rPr lang="fr-CH" sz="5050" dirty="0"/>
                <a:t>United </a:t>
              </a:r>
              <a:r>
                <a:rPr lang="fr-CH" sz="5050" dirty="0" err="1"/>
                <a:t>Kingdom</a:t>
              </a:r>
              <a:endParaRPr lang="fr-CH" sz="5050" dirty="0"/>
            </a:p>
          </p:txBody>
        </p:sp>
        <p:sp>
          <p:nvSpPr>
            <p:cNvPr id="431" name="Shape 431"/>
            <p:cNvSpPr/>
            <p:nvPr/>
          </p:nvSpPr>
          <p:spPr>
            <a:xfrm>
              <a:off x="43508" y="1788102"/>
              <a:ext cx="3374130" cy="4825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>
                <a:lnSpc>
                  <a:spcPct val="120000"/>
                </a:lnSpc>
                <a:defRPr sz="2400" spc="647"/>
              </a:pPr>
              <a:r>
                <a:rPr lang="fr-CH" sz="1400" spc="300" dirty="0" err="1"/>
                <a:t>Country’s</a:t>
              </a:r>
              <a:r>
                <a:rPr lang="fr-CH" sz="1400" spc="300" dirty="0"/>
                <a:t> </a:t>
              </a:r>
              <a:r>
                <a:rPr lang="fr-CH" sz="1400" spc="300" dirty="0" err="1"/>
                <a:t>Level</a:t>
              </a:r>
              <a:endParaRPr sz="1400" spc="300" dirty="0"/>
            </a:p>
          </p:txBody>
        </p:sp>
        <p:sp>
          <p:nvSpPr>
            <p:cNvPr id="432" name="Shape 432"/>
            <p:cNvSpPr/>
            <p:nvPr/>
          </p:nvSpPr>
          <p:spPr>
            <a:xfrm>
              <a:off x="43508" y="3212123"/>
              <a:ext cx="7167551" cy="48437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algn="l" defTabSz="1828800">
                <a:lnSpc>
                  <a:spcPct val="110000"/>
                </a:lnSpc>
                <a:defRPr sz="2400">
                  <a:latin typeface="PT Sans"/>
                  <a:ea typeface="PT Sans"/>
                  <a:cs typeface="PT Sans"/>
                  <a:sym typeface="PT Sans"/>
                </a:defRPr>
              </a:lvl1pPr>
            </a:lstStyle>
            <a:p>
              <a:pPr marL="171450" indent="-171450" algn="just">
                <a:buFont typeface="Wingdings" panose="05000000000000000000" pitchFamily="2" charset="2"/>
                <a:buChar char="§"/>
              </a:pPr>
              <a:r>
                <a:rPr lang="en-GB" sz="1200" dirty="0"/>
                <a:t>Interesting case due to complete change of strategy</a:t>
              </a:r>
            </a:p>
            <a:p>
              <a:pPr marL="171450" indent="-171450" algn="just">
                <a:buFont typeface="Wingdings" panose="05000000000000000000" pitchFamily="2" charset="2"/>
                <a:buChar char="§"/>
              </a:pPr>
              <a:r>
                <a:rPr lang="en-GB" sz="1200" dirty="0"/>
                <a:t>Interestingly, sentiment started turning positive as cases started growing; it only started going down again after change of strategy and lockdown implementation</a:t>
              </a:r>
            </a:p>
            <a:p>
              <a:pPr marL="171450" indent="-171450" algn="just">
                <a:buFont typeface="Wingdings" panose="05000000000000000000" pitchFamily="2" charset="2"/>
                <a:buChar char="§"/>
              </a:pPr>
              <a:r>
                <a:rPr lang="en-GB" sz="1200" dirty="0" err="1"/>
                <a:t>Wordcloud</a:t>
              </a:r>
              <a:r>
                <a:rPr lang="en-GB" sz="1200" dirty="0"/>
                <a:t> points to heavy focus on protection but also points towards current crisis and death  </a:t>
              </a:r>
            </a:p>
            <a:p>
              <a:pPr marL="171450" indent="-171450" algn="just">
                <a:buFont typeface="Wingdings" panose="05000000000000000000" pitchFamily="2" charset="2"/>
                <a:buChar char="§"/>
              </a:pPr>
              <a:endParaRPr lang="fr-CH" sz="1200" dirty="0"/>
            </a:p>
            <a:p>
              <a:pPr marL="171450" indent="-171450" algn="just">
                <a:buFont typeface="Wingdings" panose="05000000000000000000" pitchFamily="2" charset="2"/>
                <a:buChar char="§"/>
              </a:pPr>
              <a:endParaRPr lang="fr-CH" sz="1200" dirty="0"/>
            </a:p>
            <a:p>
              <a:pPr marL="171450" indent="-171450" algn="just">
                <a:buFont typeface="Wingdings" panose="05000000000000000000" pitchFamily="2" charset="2"/>
                <a:buChar char="§"/>
              </a:pPr>
              <a:endParaRPr lang="fr-CH" sz="1200" dirty="0"/>
            </a:p>
            <a:p>
              <a:pPr marL="171450" indent="-171450" algn="just">
                <a:buFont typeface="Wingdings" panose="05000000000000000000" pitchFamily="2" charset="2"/>
                <a:buChar char="§"/>
              </a:pPr>
              <a:endParaRPr lang="fr-CH" sz="1200" dirty="0"/>
            </a:p>
          </p:txBody>
        </p:sp>
      </p:grpSp>
      <p:pic>
        <p:nvPicPr>
          <p:cNvPr id="7" name="Image 6">
            <a:extLst>
              <a:ext uri="{FF2B5EF4-FFF2-40B4-BE49-F238E27FC236}">
                <a16:creationId xmlns:a16="http://schemas.microsoft.com/office/drawing/2014/main" id="{11958A7E-3223-4BD3-A74F-AE6280F643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5101" y="116166"/>
            <a:ext cx="1380897" cy="301035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A8C7611E-AB6D-4633-A29D-A12962ABB9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0147" y="3907837"/>
            <a:ext cx="7916063" cy="2533140"/>
          </a:xfrm>
          <a:prstGeom prst="rect">
            <a:avLst/>
          </a:prstGeom>
        </p:spPr>
      </p:pic>
      <p:pic>
        <p:nvPicPr>
          <p:cNvPr id="10" name="Image 9" descr="Une image contenant carte&#10;&#10;Description générée automatiquement">
            <a:extLst>
              <a:ext uri="{FF2B5EF4-FFF2-40B4-BE49-F238E27FC236}">
                <a16:creationId xmlns:a16="http://schemas.microsoft.com/office/drawing/2014/main" id="{6B33F4DC-F1FC-4C9A-8DDC-E9C4674D320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04" r="34969"/>
          <a:stretch/>
        </p:blipFill>
        <p:spPr>
          <a:xfrm>
            <a:off x="455789" y="3597216"/>
            <a:ext cx="2900807" cy="315438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7C9FE43-D6A5-C44D-B575-234C7B4457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09954" y="1030485"/>
            <a:ext cx="7121787" cy="2877352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CB369C2D-F085-49E6-897B-1E8E2EA4063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fr-CH" smtClean="0"/>
              <a:t>13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901185873"/>
      </p:ext>
    </p:extLst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3" name="Group 433"/>
          <p:cNvGrpSpPr/>
          <p:nvPr/>
        </p:nvGrpSpPr>
        <p:grpSpPr>
          <a:xfrm>
            <a:off x="269785" y="196578"/>
            <a:ext cx="5640210" cy="804822"/>
            <a:chOff x="-400050" y="1529514"/>
            <a:chExt cx="11280419" cy="1609644"/>
          </a:xfrm>
        </p:grpSpPr>
        <p:sp>
          <p:nvSpPr>
            <p:cNvPr id="430" name="Shape 430"/>
            <p:cNvSpPr/>
            <p:nvPr/>
          </p:nvSpPr>
          <p:spPr>
            <a:xfrm>
              <a:off x="-400050" y="1529514"/>
              <a:ext cx="11280419" cy="12744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spAutoFit/>
            </a:bodyPr>
            <a:lstStyle/>
            <a:p>
              <a:pPr>
                <a:lnSpc>
                  <a:spcPct val="80000"/>
                </a:lnSpc>
                <a:defRPr sz="10100" b="1">
                  <a:latin typeface="Didot"/>
                  <a:ea typeface="Didot"/>
                  <a:cs typeface="Didot"/>
                  <a:sym typeface="Didot"/>
                </a:defRPr>
              </a:pPr>
              <a:r>
                <a:rPr lang="fr-CH" sz="5050" dirty="0"/>
                <a:t>Germany</a:t>
              </a:r>
              <a:endParaRPr sz="5050" dirty="0"/>
            </a:p>
          </p:txBody>
        </p:sp>
        <p:sp>
          <p:nvSpPr>
            <p:cNvPr id="431" name="Shape 431"/>
            <p:cNvSpPr/>
            <p:nvPr/>
          </p:nvSpPr>
          <p:spPr>
            <a:xfrm>
              <a:off x="-289468" y="2656588"/>
              <a:ext cx="4986750" cy="4825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>
                <a:lnSpc>
                  <a:spcPct val="120000"/>
                </a:lnSpc>
                <a:defRPr sz="2400" spc="647"/>
              </a:pPr>
              <a:r>
                <a:rPr lang="fr-CH" sz="1400" spc="300" dirty="0"/>
                <a:t>Opinion Leaders’ </a:t>
              </a:r>
              <a:r>
                <a:rPr lang="fr-CH" sz="1400" spc="300" dirty="0" err="1"/>
                <a:t>Level</a:t>
              </a:r>
              <a:endParaRPr sz="1400" spc="300" dirty="0"/>
            </a:p>
          </p:txBody>
        </p:sp>
      </p:grpSp>
      <p:pic>
        <p:nvPicPr>
          <p:cNvPr id="7" name="Image 6">
            <a:extLst>
              <a:ext uri="{FF2B5EF4-FFF2-40B4-BE49-F238E27FC236}">
                <a16:creationId xmlns:a16="http://schemas.microsoft.com/office/drawing/2014/main" id="{F6DCB3E1-3D44-4043-BC50-C3FBD75FD0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5101" y="116166"/>
            <a:ext cx="1380897" cy="301035"/>
          </a:xfrm>
          <a:prstGeom prst="rect">
            <a:avLst/>
          </a:prstGeom>
        </p:spPr>
      </p:pic>
      <p:pic>
        <p:nvPicPr>
          <p:cNvPr id="8" name="Image 7" descr="Une image contenant dune&#10;&#10;Description générée automatiquement">
            <a:extLst>
              <a:ext uri="{FF2B5EF4-FFF2-40B4-BE49-F238E27FC236}">
                <a16:creationId xmlns:a16="http://schemas.microsoft.com/office/drawing/2014/main" id="{A8F0B3F2-EBEB-463E-B33B-2DF17289A0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4422" y="478162"/>
            <a:ext cx="7631575" cy="2442104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C284C9EE-7860-4215-A291-5FCE001814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4422" y="2452359"/>
            <a:ext cx="7631575" cy="2442104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A89740A3-FB97-4A5A-920A-8E428B495A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4422" y="4342484"/>
            <a:ext cx="7631575" cy="2442104"/>
          </a:xfrm>
          <a:prstGeom prst="rect">
            <a:avLst/>
          </a:prstGeom>
        </p:spPr>
      </p:pic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3C54B1C3-E2AB-403C-A8B6-EDF8CFA929B3}"/>
              </a:ext>
            </a:extLst>
          </p:cNvPr>
          <p:cNvCxnSpPr>
            <a:cxnSpLocks/>
          </p:cNvCxnSpPr>
          <p:nvPr/>
        </p:nvCxnSpPr>
        <p:spPr>
          <a:xfrm>
            <a:off x="4587482" y="845711"/>
            <a:ext cx="0" cy="5752417"/>
          </a:xfrm>
          <a:prstGeom prst="line">
            <a:avLst/>
          </a:prstGeom>
          <a:ln w="19050">
            <a:solidFill>
              <a:srgbClr val="EF86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AFEE4F14-8F4D-46FB-A048-AD1CD1137605}"/>
              </a:ext>
            </a:extLst>
          </p:cNvPr>
          <p:cNvCxnSpPr>
            <a:cxnSpLocks/>
          </p:cNvCxnSpPr>
          <p:nvPr/>
        </p:nvCxnSpPr>
        <p:spPr>
          <a:xfrm>
            <a:off x="7802693" y="240705"/>
            <a:ext cx="20953" cy="6357423"/>
          </a:xfrm>
          <a:prstGeom prst="line">
            <a:avLst/>
          </a:prstGeom>
          <a:ln w="19050">
            <a:solidFill>
              <a:srgbClr val="EF86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55520EF0-02B3-4533-B169-7533A8F68610}"/>
              </a:ext>
            </a:extLst>
          </p:cNvPr>
          <p:cNvCxnSpPr>
            <a:cxnSpLocks/>
          </p:cNvCxnSpPr>
          <p:nvPr/>
        </p:nvCxnSpPr>
        <p:spPr>
          <a:xfrm>
            <a:off x="7465758" y="1232221"/>
            <a:ext cx="0" cy="5365907"/>
          </a:xfrm>
          <a:prstGeom prst="line">
            <a:avLst/>
          </a:prstGeom>
          <a:ln w="19050">
            <a:solidFill>
              <a:srgbClr val="EF86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Ellipse 14">
            <a:extLst>
              <a:ext uri="{FF2B5EF4-FFF2-40B4-BE49-F238E27FC236}">
                <a16:creationId xmlns:a16="http://schemas.microsoft.com/office/drawing/2014/main" id="{68BA3478-A67B-456C-AEA8-17DCD9553B04}"/>
              </a:ext>
            </a:extLst>
          </p:cNvPr>
          <p:cNvSpPr/>
          <p:nvPr/>
        </p:nvSpPr>
        <p:spPr>
          <a:xfrm>
            <a:off x="4353959" y="599508"/>
            <a:ext cx="465162" cy="453817"/>
          </a:xfrm>
          <a:prstGeom prst="ellipse">
            <a:avLst/>
          </a:prstGeom>
          <a:solidFill>
            <a:srgbClr val="EF8682"/>
          </a:solidFill>
          <a:ln>
            <a:solidFill>
              <a:srgbClr val="EF86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/>
              <a:t>1</a:t>
            </a:r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5E54FFE7-D664-4056-A10E-ADD926C4EED8}"/>
              </a:ext>
            </a:extLst>
          </p:cNvPr>
          <p:cNvSpPr/>
          <p:nvPr/>
        </p:nvSpPr>
        <p:spPr>
          <a:xfrm>
            <a:off x="7238443" y="875404"/>
            <a:ext cx="465162" cy="453817"/>
          </a:xfrm>
          <a:prstGeom prst="ellipse">
            <a:avLst/>
          </a:prstGeom>
          <a:solidFill>
            <a:srgbClr val="EF86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/>
              <a:t>3</a:t>
            </a:r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EE00E525-0A71-4030-8082-33124AD6DED0}"/>
              </a:ext>
            </a:extLst>
          </p:cNvPr>
          <p:cNvSpPr/>
          <p:nvPr/>
        </p:nvSpPr>
        <p:spPr>
          <a:xfrm>
            <a:off x="7563560" y="92536"/>
            <a:ext cx="501583" cy="470951"/>
          </a:xfrm>
          <a:prstGeom prst="ellipse">
            <a:avLst/>
          </a:prstGeom>
          <a:solidFill>
            <a:srgbClr val="EF8682"/>
          </a:solidFill>
          <a:ln>
            <a:solidFill>
              <a:srgbClr val="EF86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/>
              <a:t>4</a:t>
            </a:r>
          </a:p>
        </p:txBody>
      </p: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DA105EE7-19B6-4FC5-8696-943351E9DB36}"/>
              </a:ext>
            </a:extLst>
          </p:cNvPr>
          <p:cNvCxnSpPr>
            <a:cxnSpLocks/>
          </p:cNvCxnSpPr>
          <p:nvPr/>
        </p:nvCxnSpPr>
        <p:spPr>
          <a:xfrm>
            <a:off x="8216306" y="1249071"/>
            <a:ext cx="0" cy="5349057"/>
          </a:xfrm>
          <a:prstGeom prst="line">
            <a:avLst/>
          </a:prstGeom>
          <a:ln w="19050">
            <a:solidFill>
              <a:srgbClr val="EF86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Ellipse 19">
            <a:extLst>
              <a:ext uri="{FF2B5EF4-FFF2-40B4-BE49-F238E27FC236}">
                <a16:creationId xmlns:a16="http://schemas.microsoft.com/office/drawing/2014/main" id="{DD792B2C-D430-4144-A7FF-DF3093085712}"/>
              </a:ext>
            </a:extLst>
          </p:cNvPr>
          <p:cNvSpPr/>
          <p:nvPr/>
        </p:nvSpPr>
        <p:spPr>
          <a:xfrm>
            <a:off x="7990498" y="942504"/>
            <a:ext cx="440734" cy="452284"/>
          </a:xfrm>
          <a:prstGeom prst="ellipse">
            <a:avLst/>
          </a:prstGeom>
          <a:solidFill>
            <a:srgbClr val="EF86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/>
              <a:t>5</a:t>
            </a:r>
          </a:p>
        </p:txBody>
      </p: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49F83B2D-5EF7-4C50-9CC9-7808BD08BB58}"/>
              </a:ext>
            </a:extLst>
          </p:cNvPr>
          <p:cNvCxnSpPr>
            <a:cxnSpLocks/>
          </p:cNvCxnSpPr>
          <p:nvPr/>
        </p:nvCxnSpPr>
        <p:spPr>
          <a:xfrm>
            <a:off x="9855776" y="328012"/>
            <a:ext cx="8309" cy="6270116"/>
          </a:xfrm>
          <a:prstGeom prst="line">
            <a:avLst/>
          </a:prstGeom>
          <a:ln w="19050">
            <a:solidFill>
              <a:srgbClr val="EF86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Ellipse 21">
            <a:extLst>
              <a:ext uri="{FF2B5EF4-FFF2-40B4-BE49-F238E27FC236}">
                <a16:creationId xmlns:a16="http://schemas.microsoft.com/office/drawing/2014/main" id="{CC09C2BE-FFBE-4C42-B47D-CD1938BED2D4}"/>
              </a:ext>
            </a:extLst>
          </p:cNvPr>
          <p:cNvSpPr/>
          <p:nvPr/>
        </p:nvSpPr>
        <p:spPr>
          <a:xfrm>
            <a:off x="9592677" y="213837"/>
            <a:ext cx="501584" cy="470951"/>
          </a:xfrm>
          <a:prstGeom prst="ellipse">
            <a:avLst/>
          </a:prstGeom>
          <a:solidFill>
            <a:srgbClr val="EF8682"/>
          </a:solidFill>
          <a:ln>
            <a:solidFill>
              <a:srgbClr val="EF86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/>
              <a:t>6</a:t>
            </a:r>
          </a:p>
        </p:txBody>
      </p:sp>
      <p:cxnSp>
        <p:nvCxnSpPr>
          <p:cNvPr id="25" name="Gerader Verbinder 24">
            <a:extLst>
              <a:ext uri="{FF2B5EF4-FFF2-40B4-BE49-F238E27FC236}">
                <a16:creationId xmlns:a16="http://schemas.microsoft.com/office/drawing/2014/main" id="{0DCCA5BB-8749-443D-8132-0A68938A7B77}"/>
              </a:ext>
            </a:extLst>
          </p:cNvPr>
          <p:cNvCxnSpPr>
            <a:cxnSpLocks/>
          </p:cNvCxnSpPr>
          <p:nvPr/>
        </p:nvCxnSpPr>
        <p:spPr>
          <a:xfrm>
            <a:off x="6532583" y="997466"/>
            <a:ext cx="0" cy="5600662"/>
          </a:xfrm>
          <a:prstGeom prst="line">
            <a:avLst/>
          </a:prstGeom>
          <a:ln w="19050">
            <a:solidFill>
              <a:srgbClr val="EF86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Ellipse 25">
            <a:extLst>
              <a:ext uri="{FF2B5EF4-FFF2-40B4-BE49-F238E27FC236}">
                <a16:creationId xmlns:a16="http://schemas.microsoft.com/office/drawing/2014/main" id="{2FD1E924-B2E6-4D86-8B5B-3CDD4873E879}"/>
              </a:ext>
            </a:extLst>
          </p:cNvPr>
          <p:cNvSpPr/>
          <p:nvPr/>
        </p:nvSpPr>
        <p:spPr>
          <a:xfrm>
            <a:off x="6299060" y="751263"/>
            <a:ext cx="465162" cy="453817"/>
          </a:xfrm>
          <a:prstGeom prst="ellipse">
            <a:avLst/>
          </a:prstGeom>
          <a:solidFill>
            <a:srgbClr val="EF8682"/>
          </a:solidFill>
          <a:ln>
            <a:solidFill>
              <a:srgbClr val="EF86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/>
              <a:t>2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722CF394-8150-4D4A-A48B-914A01421554}"/>
              </a:ext>
            </a:extLst>
          </p:cNvPr>
          <p:cNvSpPr/>
          <p:nvPr/>
        </p:nvSpPr>
        <p:spPr>
          <a:xfrm>
            <a:off x="176003" y="1330281"/>
            <a:ext cx="4200245" cy="1301159"/>
          </a:xfrm>
          <a:prstGeom prst="rect">
            <a:avLst/>
          </a:prstGeom>
          <a:noFill/>
          <a:ln>
            <a:solidFill>
              <a:srgbClr val="CACA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e-CH" sz="1600" dirty="0">
                <a:solidFill>
                  <a:srgbClr val="C597A2"/>
                </a:solidFill>
                <a:latin typeface="PT Sans"/>
                <a:cs typeface="Sabon Next LT" panose="020B0502040204020203" pitchFamily="2" charset="0"/>
              </a:rPr>
              <a:t>OBSERVED PERSONS</a:t>
            </a:r>
          </a:p>
          <a:p>
            <a:pPr marL="171450" indent="-171450" algn="just"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chemeClr val="bg2">
                    <a:lumMod val="50000"/>
                  </a:schemeClr>
                </a:solidFill>
                <a:latin typeface="PT Sans"/>
                <a:cs typeface="Sabon Next LT" panose="020B0502040204020203" pitchFamily="2" charset="0"/>
              </a:rPr>
              <a:t>Jens </a:t>
            </a:r>
            <a:r>
              <a:rPr lang="en-US" sz="1200" b="1" dirty="0" err="1">
                <a:solidFill>
                  <a:schemeClr val="bg2">
                    <a:lumMod val="50000"/>
                  </a:schemeClr>
                </a:solidFill>
                <a:latin typeface="PT Sans"/>
                <a:cs typeface="Sabon Next LT" panose="020B0502040204020203" pitchFamily="2" charset="0"/>
              </a:rPr>
              <a:t>Spahn</a:t>
            </a:r>
            <a:r>
              <a:rPr lang="en-US" sz="1200" b="1" dirty="0">
                <a:solidFill>
                  <a:schemeClr val="bg2">
                    <a:lumMod val="50000"/>
                  </a:schemeClr>
                </a:solidFill>
                <a:latin typeface="PT Sans"/>
                <a:cs typeface="Sabon Next LT" panose="020B0502040204020203" pitchFamily="2" charset="0"/>
              </a:rPr>
              <a:t> 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PT Sans"/>
                <a:cs typeface="Sabon Next LT" panose="020B0502040204020203" pitchFamily="2" charset="0"/>
              </a:rPr>
              <a:t>– low sentiment at the beginning and then gradually up</a:t>
            </a:r>
          </a:p>
          <a:p>
            <a:pPr marL="171450" indent="-171450" algn="just">
              <a:buFont typeface="Wingdings" panose="05000000000000000000" pitchFamily="2" charset="2"/>
              <a:buChar char="§"/>
            </a:pPr>
            <a:r>
              <a:rPr lang="en-US" sz="1200" b="1" dirty="0" err="1">
                <a:solidFill>
                  <a:schemeClr val="bg2">
                    <a:lumMod val="50000"/>
                  </a:schemeClr>
                </a:solidFill>
                <a:latin typeface="PT Sans"/>
                <a:cs typeface="Sabon Next LT" panose="020B0502040204020203" pitchFamily="2" charset="0"/>
              </a:rPr>
              <a:t>Maybrit</a:t>
            </a:r>
            <a:r>
              <a:rPr lang="en-US" sz="1200" b="1" dirty="0">
                <a:solidFill>
                  <a:schemeClr val="bg2">
                    <a:lumMod val="50000"/>
                  </a:schemeClr>
                </a:solidFill>
                <a:latin typeface="PT Sans"/>
                <a:cs typeface="Sabon Next LT" panose="020B0502040204020203" pitchFamily="2" charset="0"/>
              </a:rPr>
              <a:t> </a:t>
            </a:r>
            <a:r>
              <a:rPr lang="en-US" sz="1200" b="1" dirty="0" err="1">
                <a:solidFill>
                  <a:schemeClr val="bg2">
                    <a:lumMod val="50000"/>
                  </a:schemeClr>
                </a:solidFill>
                <a:latin typeface="PT Sans"/>
                <a:cs typeface="Sabon Next LT" panose="020B0502040204020203" pitchFamily="2" charset="0"/>
              </a:rPr>
              <a:t>Illner</a:t>
            </a:r>
            <a:r>
              <a:rPr lang="en-US" sz="1200" b="1" dirty="0">
                <a:solidFill>
                  <a:schemeClr val="bg2">
                    <a:lumMod val="50000"/>
                  </a:schemeClr>
                </a:solidFill>
                <a:latin typeface="PT Sans"/>
                <a:cs typeface="Sabon Next LT" panose="020B0502040204020203" pitchFamily="2" charset="0"/>
              </a:rPr>
              <a:t> 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PT Sans"/>
                <a:cs typeface="Sabon Next LT" panose="020B0502040204020203" pitchFamily="2" charset="0"/>
              </a:rPr>
              <a:t>– up and down at the beginning and then stays close to 0</a:t>
            </a:r>
          </a:p>
          <a:p>
            <a:pPr marL="171450" indent="-171450" algn="just"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chemeClr val="bg2">
                    <a:lumMod val="50000"/>
                  </a:schemeClr>
                </a:solidFill>
                <a:latin typeface="PT Sans"/>
                <a:cs typeface="Sabon Next LT" panose="020B0502040204020203" pitchFamily="2" charset="0"/>
              </a:rPr>
              <a:t>Heute Journal 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PT Sans"/>
                <a:cs typeface="Sabon Next LT" panose="020B0502040204020203" pitchFamily="2" charset="0"/>
              </a:rPr>
              <a:t>– stays close to 0, increase and decrease</a:t>
            </a:r>
          </a:p>
          <a:p>
            <a:endParaRPr lang="de-CH" dirty="0">
              <a:solidFill>
                <a:schemeClr val="bg2">
                  <a:lumMod val="50000"/>
                </a:schemeClr>
              </a:solidFill>
              <a:latin typeface="PT Sans"/>
              <a:cs typeface="Sabon Next LT" panose="020B0502040204020203" pitchFamily="2" charset="0"/>
            </a:endParaRPr>
          </a:p>
          <a:p>
            <a:endParaRPr lang="de-CH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BB2E54A0-2D0F-409F-B619-6CD38C34C1F3}"/>
              </a:ext>
            </a:extLst>
          </p:cNvPr>
          <p:cNvSpPr/>
          <p:nvPr/>
        </p:nvSpPr>
        <p:spPr>
          <a:xfrm>
            <a:off x="182903" y="2712802"/>
            <a:ext cx="4200245" cy="1785583"/>
          </a:xfrm>
          <a:prstGeom prst="rect">
            <a:avLst/>
          </a:prstGeom>
          <a:noFill/>
          <a:ln>
            <a:solidFill>
              <a:srgbClr val="CACA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e-CH" sz="1600" dirty="0">
                <a:solidFill>
                  <a:srgbClr val="C597A2"/>
                </a:solidFill>
                <a:latin typeface="PT Sans"/>
              </a:rPr>
              <a:t>SENTIMENT EVOLUTION</a:t>
            </a:r>
            <a:endParaRPr lang="en-US" sz="1100" dirty="0">
              <a:solidFill>
                <a:srgbClr val="C597A2"/>
              </a:solidFill>
              <a:latin typeface="PT Sans"/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PT Sans"/>
              </a:rPr>
              <a:t>Jens </a:t>
            </a:r>
            <a:r>
              <a:rPr lang="en-US" sz="1200" dirty="0" err="1">
                <a:solidFill>
                  <a:schemeClr val="bg2">
                    <a:lumMod val="50000"/>
                  </a:schemeClr>
                </a:solidFill>
                <a:latin typeface="PT Sans"/>
              </a:rPr>
              <a:t>Spahn‘s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PT Sans"/>
              </a:rPr>
              <a:t> sentiment is contrasting with </a:t>
            </a:r>
            <a:r>
              <a:rPr lang="en-US" sz="1200" dirty="0" err="1">
                <a:solidFill>
                  <a:schemeClr val="bg2">
                    <a:lumMod val="50000"/>
                  </a:schemeClr>
                </a:solidFill>
                <a:latin typeface="PT Sans"/>
              </a:rPr>
              <a:t>Illner’s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PT Sans"/>
              </a:rPr>
              <a:t> and starts rising at the end of February; aligns with </a:t>
            </a:r>
            <a:r>
              <a:rPr lang="en-US" sz="1200" dirty="0" err="1">
                <a:solidFill>
                  <a:schemeClr val="bg2">
                    <a:lumMod val="50000"/>
                  </a:schemeClr>
                </a:solidFill>
                <a:latin typeface="PT Sans"/>
              </a:rPr>
              <a:t>Heute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PT Sans"/>
              </a:rPr>
              <a:t> Journal’s sentiment evolution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sz="1200" dirty="0" err="1">
                <a:solidFill>
                  <a:schemeClr val="bg2">
                    <a:lumMod val="50000"/>
                  </a:schemeClr>
                </a:solidFill>
                <a:latin typeface="PT Sans"/>
              </a:rPr>
              <a:t>Maybrit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PT Sans"/>
              </a:rPr>
              <a:t> </a:t>
            </a:r>
            <a:r>
              <a:rPr lang="en-US" sz="1200" dirty="0" err="1">
                <a:solidFill>
                  <a:schemeClr val="bg2">
                    <a:lumMod val="50000"/>
                  </a:schemeClr>
                </a:solidFill>
                <a:latin typeface="PT Sans"/>
              </a:rPr>
              <a:t>Illner’s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PT Sans"/>
              </a:rPr>
              <a:t> sentiment peaks midst of February and then stays close to zero, without big changes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sz="1200" dirty="0" err="1">
                <a:solidFill>
                  <a:schemeClr val="bg2">
                    <a:lumMod val="50000"/>
                  </a:schemeClr>
                </a:solidFill>
                <a:latin typeface="PT Sans"/>
              </a:rPr>
              <a:t>Heute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PT Sans"/>
              </a:rPr>
              <a:t> Journal’s sentiment goes gradually up, unlike </a:t>
            </a:r>
            <a:r>
              <a:rPr lang="en-US" sz="1200" dirty="0" err="1">
                <a:solidFill>
                  <a:schemeClr val="bg2">
                    <a:lumMod val="50000"/>
                  </a:schemeClr>
                </a:solidFill>
                <a:latin typeface="PT Sans"/>
              </a:rPr>
              <a:t>Maybrit’s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PT Sans"/>
              </a:rPr>
              <a:t>; it goes down after mid April and then rises again </a:t>
            </a:r>
            <a:endParaRPr lang="de-CH" dirty="0">
              <a:solidFill>
                <a:schemeClr val="bg2">
                  <a:lumMod val="50000"/>
                </a:schemeClr>
              </a:solidFill>
            </a:endParaRPr>
          </a:p>
          <a:p>
            <a:endParaRPr lang="de-CH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19AC0427-75E1-426E-AD54-671B1C006CC5}"/>
              </a:ext>
            </a:extLst>
          </p:cNvPr>
          <p:cNvSpPr/>
          <p:nvPr/>
        </p:nvSpPr>
        <p:spPr>
          <a:xfrm>
            <a:off x="178682" y="4579747"/>
            <a:ext cx="4200245" cy="2081675"/>
          </a:xfrm>
          <a:prstGeom prst="rect">
            <a:avLst/>
          </a:prstGeom>
          <a:noFill/>
          <a:ln>
            <a:solidFill>
              <a:srgbClr val="CACA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e-CH" sz="1600" dirty="0">
                <a:solidFill>
                  <a:srgbClr val="C597A2"/>
                </a:solidFill>
                <a:latin typeface="PT Sans"/>
              </a:rPr>
              <a:t>IMPORTANT POINTS IN TIME/POSSIBLE TURNING POINTS</a:t>
            </a:r>
          </a:p>
          <a:p>
            <a:pPr marL="285750" indent="-285750" algn="just">
              <a:buFont typeface="+mj-lt"/>
              <a:buAutoNum type="arabicPeriod"/>
            </a:pP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PT Sans"/>
              </a:rPr>
              <a:t>First COVID-19 case confirmed </a:t>
            </a:r>
          </a:p>
          <a:p>
            <a:pPr marL="285750" indent="-285750" algn="just">
              <a:buFont typeface="+mj-lt"/>
              <a:buAutoNum type="arabicPeriod"/>
            </a:pP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PT Sans"/>
              </a:rPr>
              <a:t>Germanys minister of health announces that the country is at the beginning of an epidemic</a:t>
            </a:r>
          </a:p>
          <a:p>
            <a:pPr marL="285750" indent="-285750" algn="just">
              <a:buFont typeface="+mj-lt"/>
              <a:buAutoNum type="arabicPeriod"/>
            </a:pP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PT Sans"/>
              </a:rPr>
              <a:t>WHO declares COVID-19 as a pandemic </a:t>
            </a:r>
          </a:p>
          <a:p>
            <a:pPr marL="285750" indent="-285750" algn="just">
              <a:buFont typeface="+mj-lt"/>
              <a:buAutoNum type="arabicPeriod"/>
            </a:pP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PT Sans"/>
              </a:rPr>
              <a:t>Germany closes borders </a:t>
            </a:r>
          </a:p>
          <a:p>
            <a:pPr marL="285750" indent="-285750" algn="just">
              <a:buFont typeface="+mj-lt"/>
              <a:buAutoNum type="arabicPeriod"/>
            </a:pP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PT Sans"/>
              </a:rPr>
              <a:t>“Contact ban” of more than two people </a:t>
            </a:r>
          </a:p>
          <a:p>
            <a:pPr marL="285750" indent="-285750" algn="just">
              <a:buFont typeface="+mj-lt"/>
              <a:buAutoNum type="arabicPeriod"/>
            </a:pP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PT Sans"/>
              </a:rPr>
              <a:t>Germany announces plans to reopen their economy starting April 20</a:t>
            </a:r>
            <a:r>
              <a:rPr lang="en-US" sz="1200" baseline="30000" dirty="0">
                <a:solidFill>
                  <a:schemeClr val="bg2">
                    <a:lumMod val="50000"/>
                  </a:schemeClr>
                </a:solidFill>
                <a:latin typeface="PT Sans"/>
              </a:rPr>
              <a:t>th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PT Sans"/>
              </a:rPr>
              <a:t> </a:t>
            </a:r>
          </a:p>
          <a:p>
            <a:endParaRPr lang="de-CH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7F11C7C0-6A64-4F43-A1B2-DEDDA880DCAA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fr-CH" smtClean="0"/>
              <a:t>14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362279917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3" name="Group 433"/>
          <p:cNvGrpSpPr/>
          <p:nvPr/>
        </p:nvGrpSpPr>
        <p:grpSpPr>
          <a:xfrm>
            <a:off x="405669" y="266683"/>
            <a:ext cx="5640210" cy="3317701"/>
            <a:chOff x="-56732" y="479398"/>
            <a:chExt cx="11280419" cy="6635400"/>
          </a:xfrm>
        </p:grpSpPr>
        <p:sp>
          <p:nvSpPr>
            <p:cNvPr id="430" name="Shape 430"/>
            <p:cNvSpPr/>
            <p:nvPr/>
          </p:nvSpPr>
          <p:spPr>
            <a:xfrm>
              <a:off x="-56732" y="479398"/>
              <a:ext cx="11280419" cy="12744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spAutoFit/>
            </a:bodyPr>
            <a:lstStyle/>
            <a:p>
              <a:pPr>
                <a:lnSpc>
                  <a:spcPct val="80000"/>
                </a:lnSpc>
                <a:defRPr sz="10100" b="1">
                  <a:latin typeface="Didot"/>
                  <a:ea typeface="Didot"/>
                  <a:cs typeface="Didot"/>
                  <a:sym typeface="Didot"/>
                </a:defRPr>
              </a:pPr>
              <a:r>
                <a:rPr lang="fr-CH" sz="5050" dirty="0"/>
                <a:t>Germany</a:t>
              </a:r>
            </a:p>
          </p:txBody>
        </p:sp>
        <p:sp>
          <p:nvSpPr>
            <p:cNvPr id="431" name="Shape 431"/>
            <p:cNvSpPr/>
            <p:nvPr/>
          </p:nvSpPr>
          <p:spPr>
            <a:xfrm>
              <a:off x="43510" y="1855516"/>
              <a:ext cx="3374130" cy="4825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>
                <a:lnSpc>
                  <a:spcPct val="120000"/>
                </a:lnSpc>
                <a:defRPr sz="2400" spc="647"/>
              </a:pPr>
              <a:r>
                <a:rPr lang="fr-CH" sz="1400" spc="300" dirty="0" err="1"/>
                <a:t>Country’s</a:t>
              </a:r>
              <a:r>
                <a:rPr lang="fr-CH" sz="1400" spc="300" dirty="0"/>
                <a:t> </a:t>
              </a:r>
              <a:r>
                <a:rPr lang="fr-CH" sz="1400" spc="300" dirty="0" err="1"/>
                <a:t>Level</a:t>
              </a:r>
              <a:endParaRPr sz="1400" spc="300" dirty="0"/>
            </a:p>
          </p:txBody>
        </p:sp>
        <p:sp>
          <p:nvSpPr>
            <p:cNvPr id="432" name="Shape 432"/>
            <p:cNvSpPr/>
            <p:nvPr/>
          </p:nvSpPr>
          <p:spPr>
            <a:xfrm>
              <a:off x="43510" y="3083567"/>
              <a:ext cx="7542807" cy="40312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algn="l" defTabSz="1828800">
                <a:lnSpc>
                  <a:spcPct val="110000"/>
                </a:lnSpc>
                <a:defRPr sz="2400">
                  <a:latin typeface="PT Sans"/>
                  <a:ea typeface="PT Sans"/>
                  <a:cs typeface="PT Sans"/>
                  <a:sym typeface="PT Sans"/>
                </a:defRPr>
              </a:lvl1pPr>
            </a:lstStyle>
            <a:p>
              <a:pPr marL="171450" indent="-171450" algn="just">
                <a:buFont typeface="Wingdings" panose="05000000000000000000" pitchFamily="2" charset="2"/>
                <a:buChar char="§"/>
              </a:pPr>
              <a:r>
                <a:rPr lang="en-GB" sz="1200" dirty="0"/>
                <a:t>There seems to be a lag between sentiment evolution and virus spread: sentiment declines before the virus starts growing, then it increases and starts declining again mid-April, until it goes back up</a:t>
              </a:r>
            </a:p>
            <a:p>
              <a:pPr marL="171450" indent="-171450" algn="just">
                <a:buFont typeface="Wingdings" panose="05000000000000000000" pitchFamily="2" charset="2"/>
                <a:buChar char="§"/>
              </a:pPr>
              <a:r>
                <a:rPr lang="en-GB" sz="1200" dirty="0"/>
                <a:t>The sentiment probably correlates with the measures, as people feel safer when they know that something is put in place to protect them </a:t>
              </a:r>
            </a:p>
            <a:p>
              <a:pPr marL="171450" indent="-171450" algn="just">
                <a:buFont typeface="Wingdings" panose="05000000000000000000" pitchFamily="2" charset="2"/>
                <a:buChar char="§"/>
              </a:pPr>
              <a:r>
                <a:rPr lang="en-GB" sz="1200" dirty="0"/>
                <a:t>Negative words are about the difficult time and the measures that are taken, positive words are about going through the situation together</a:t>
              </a:r>
            </a:p>
          </p:txBody>
        </p:sp>
      </p:grpSp>
      <p:pic>
        <p:nvPicPr>
          <p:cNvPr id="7" name="Image 6">
            <a:extLst>
              <a:ext uri="{FF2B5EF4-FFF2-40B4-BE49-F238E27FC236}">
                <a16:creationId xmlns:a16="http://schemas.microsoft.com/office/drawing/2014/main" id="{11958A7E-3223-4BD3-A74F-AE6280F643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5101" y="116166"/>
            <a:ext cx="1380897" cy="301035"/>
          </a:xfrm>
          <a:prstGeom prst="rect">
            <a:avLst/>
          </a:prstGeom>
        </p:spPr>
      </p:pic>
      <p:pic>
        <p:nvPicPr>
          <p:cNvPr id="5" name="Image 4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0FFFF2EF-5332-4399-A0F5-ADBBF761EEC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67" r="32785"/>
          <a:stretch/>
        </p:blipFill>
        <p:spPr>
          <a:xfrm>
            <a:off x="559548" y="3755860"/>
            <a:ext cx="2910606" cy="283545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3307EDC-EF3F-EF41-A94D-AAEBC6E7D3F0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44319" y="417201"/>
            <a:ext cx="7282652" cy="3167183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B81F74CE-D668-43F8-B0CB-569E218AD7F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7279" y="3502152"/>
            <a:ext cx="8039692" cy="3089165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C1947CE-35A3-49FF-94DC-1864AD824456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fr-CH" smtClean="0"/>
              <a:t>15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57771837"/>
      </p:ext>
    </p:extLst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3" name="Group 433"/>
          <p:cNvGrpSpPr/>
          <p:nvPr/>
        </p:nvGrpSpPr>
        <p:grpSpPr>
          <a:xfrm>
            <a:off x="393559" y="224104"/>
            <a:ext cx="7333420" cy="3145701"/>
            <a:chOff x="-162562" y="1480912"/>
            <a:chExt cx="14666839" cy="6291400"/>
          </a:xfrm>
        </p:grpSpPr>
        <p:sp>
          <p:nvSpPr>
            <p:cNvPr id="430" name="Shape 430"/>
            <p:cNvSpPr/>
            <p:nvPr/>
          </p:nvSpPr>
          <p:spPr>
            <a:xfrm>
              <a:off x="-162562" y="1480912"/>
              <a:ext cx="14666839" cy="1294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spAutoFit/>
            </a:bodyPr>
            <a:lstStyle/>
            <a:p>
              <a:pPr>
                <a:lnSpc>
                  <a:spcPct val="80000"/>
                </a:lnSpc>
                <a:defRPr sz="10100" b="1">
                  <a:latin typeface="Didot"/>
                  <a:ea typeface="Didot"/>
                  <a:cs typeface="Didot"/>
                  <a:sym typeface="Didot"/>
                </a:defRPr>
              </a:pPr>
              <a:r>
                <a:rPr lang="en-US" sz="5050" dirty="0"/>
                <a:t>Countries’ Comparison</a:t>
              </a:r>
            </a:p>
          </p:txBody>
        </p:sp>
        <p:sp>
          <p:nvSpPr>
            <p:cNvPr id="431" name="Shape 431"/>
            <p:cNvSpPr/>
            <p:nvPr/>
          </p:nvSpPr>
          <p:spPr>
            <a:xfrm>
              <a:off x="0" y="3035954"/>
              <a:ext cx="8133765" cy="4825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>
                <a:lnSpc>
                  <a:spcPct val="120000"/>
                </a:lnSpc>
                <a:defRPr sz="2400" spc="647"/>
              </a:pPr>
              <a:r>
                <a:rPr lang="en-US" sz="1400" spc="300" dirty="0"/>
                <a:t>Sentiment Analysis Across Countries </a:t>
              </a:r>
            </a:p>
          </p:txBody>
        </p:sp>
        <p:sp>
          <p:nvSpPr>
            <p:cNvPr id="432" name="Shape 432"/>
            <p:cNvSpPr/>
            <p:nvPr/>
          </p:nvSpPr>
          <p:spPr>
            <a:xfrm>
              <a:off x="43512" y="4147345"/>
              <a:ext cx="8264367" cy="36249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algn="l" defTabSz="1828800">
                <a:lnSpc>
                  <a:spcPct val="110000"/>
                </a:lnSpc>
                <a:defRPr sz="2400">
                  <a:latin typeface="PT Sans"/>
                  <a:ea typeface="PT Sans"/>
                  <a:cs typeface="PT Sans"/>
                  <a:sym typeface="PT Sans"/>
                </a:defRPr>
              </a:lvl1pPr>
            </a:lstStyle>
            <a:p>
              <a:pPr marL="171450" indent="-171450" algn="just">
                <a:buFont typeface="Wingdings" panose="05000000000000000000" pitchFamily="2" charset="2"/>
                <a:buChar char="§"/>
              </a:pPr>
              <a:r>
                <a:rPr lang="en-US" sz="1200" dirty="0"/>
                <a:t>In all cases, it seems that a decrease of sentiment started before the virus actually started growing</a:t>
              </a:r>
            </a:p>
            <a:p>
              <a:pPr marL="171450" indent="-171450" algn="just">
                <a:buFont typeface="Wingdings" panose="05000000000000000000" pitchFamily="2" charset="2"/>
                <a:buChar char="§"/>
              </a:pPr>
              <a:r>
                <a:rPr lang="en-US" sz="1200" dirty="0"/>
                <a:t>The sentiment curves of the US and UK seem to be similar when compared to Germany, which could be explained by their similarities in the “new cases” curves</a:t>
              </a:r>
            </a:p>
            <a:p>
              <a:pPr marL="171450" indent="-171450" algn="just">
                <a:buFont typeface="Wingdings" panose="05000000000000000000" pitchFamily="2" charset="2"/>
                <a:buChar char="§"/>
              </a:pPr>
              <a:r>
                <a:rPr lang="en-US" sz="1200" dirty="0"/>
                <a:t>Germany seems to have dealt with the crisis faster and more effectively than the US and UK</a:t>
              </a:r>
            </a:p>
            <a:p>
              <a:pPr marL="171450" indent="-171450" algn="just">
                <a:buFont typeface="Wingdings" panose="05000000000000000000" pitchFamily="2" charset="2"/>
                <a:buChar char="§"/>
              </a:pPr>
              <a:r>
                <a:rPr lang="en-US" sz="1200" dirty="0"/>
                <a:t>Hypothesis – Germany realized the dangers of the virus early, compared to UK and the US</a:t>
              </a:r>
            </a:p>
          </p:txBody>
        </p:sp>
      </p:grpSp>
      <p:pic>
        <p:nvPicPr>
          <p:cNvPr id="7" name="Image 6">
            <a:extLst>
              <a:ext uri="{FF2B5EF4-FFF2-40B4-BE49-F238E27FC236}">
                <a16:creationId xmlns:a16="http://schemas.microsoft.com/office/drawing/2014/main" id="{FB95DC03-31F4-49B3-868D-B9272D16FA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5101" y="116166"/>
            <a:ext cx="1380897" cy="301035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F0F5AF04-22C8-4E47-A353-3FC5ABDA88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5051" y="859911"/>
            <a:ext cx="7130947" cy="2281903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14BE2BAD-66E6-4378-B1E4-E5ED414F2F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5051" y="2741230"/>
            <a:ext cx="7130947" cy="2281903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FA4C04D2-F2CA-4FD8-B909-C994A8F3744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5051" y="4470309"/>
            <a:ext cx="7130947" cy="228190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26756A2-739F-0B4A-AFF4-B48D213529C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23" t="1" r="2185" b="1525"/>
          <a:stretch/>
        </p:blipFill>
        <p:spPr>
          <a:xfrm>
            <a:off x="496596" y="4059679"/>
            <a:ext cx="4045127" cy="2651463"/>
          </a:xfrm>
          <a:prstGeom prst="rect">
            <a:avLst/>
          </a:prstGeom>
          <a:effectLst/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98C1420A-D0C6-416C-93BA-8703BF5388AD}"/>
              </a:ext>
            </a:extLst>
          </p:cNvPr>
          <p:cNvSpPr txBox="1"/>
          <p:nvPr/>
        </p:nvSpPr>
        <p:spPr>
          <a:xfrm>
            <a:off x="891248" y="4190035"/>
            <a:ext cx="11690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200" dirty="0">
                <a:solidFill>
                  <a:srgbClr val="FF0000"/>
                </a:solidFill>
                <a:latin typeface="PT Sans"/>
              </a:rPr>
              <a:t>US</a:t>
            </a:r>
          </a:p>
          <a:p>
            <a:r>
              <a:rPr lang="fr-CH" sz="1200" dirty="0">
                <a:solidFill>
                  <a:srgbClr val="0070C0"/>
                </a:solidFill>
                <a:latin typeface="PT Sans"/>
              </a:rPr>
              <a:t>UK</a:t>
            </a:r>
          </a:p>
          <a:p>
            <a:r>
              <a:rPr lang="fr-CH" sz="1200" dirty="0">
                <a:solidFill>
                  <a:srgbClr val="92D050"/>
                </a:solidFill>
                <a:latin typeface="PT Sans"/>
              </a:rPr>
              <a:t>Germany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259B8C4-55ED-487A-88A0-F4D1C3CF2A5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fr-CH" smtClean="0"/>
              <a:t>16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084185038"/>
      </p:ext>
    </p:extLst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/>
          <p:nvPr/>
        </p:nvSpPr>
        <p:spPr>
          <a:xfrm>
            <a:off x="476249" y="1322820"/>
            <a:ext cx="11287125" cy="553456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lang="en-US" sz="1600"/>
          </a:p>
        </p:txBody>
      </p:sp>
      <p:grpSp>
        <p:nvGrpSpPr>
          <p:cNvPr id="156" name="Group 156"/>
          <p:cNvGrpSpPr/>
          <p:nvPr/>
        </p:nvGrpSpPr>
        <p:grpSpPr>
          <a:xfrm>
            <a:off x="1007877" y="1758310"/>
            <a:ext cx="5429341" cy="4744867"/>
            <a:chOff x="-2" y="0"/>
            <a:chExt cx="9518889" cy="9489731"/>
          </a:xfrm>
        </p:grpSpPr>
        <p:sp>
          <p:nvSpPr>
            <p:cNvPr id="148" name="Shape 148"/>
            <p:cNvSpPr/>
            <p:nvPr/>
          </p:nvSpPr>
          <p:spPr>
            <a:xfrm>
              <a:off x="400278" y="296898"/>
              <a:ext cx="7599931" cy="8895935"/>
            </a:xfrm>
            <a:prstGeom prst="rect">
              <a:avLst/>
            </a:prstGeom>
            <a:noFill/>
            <a:ln w="127000" cap="flat">
              <a:solidFill>
                <a:srgbClr val="DCDEE0">
                  <a:alpha val="44000"/>
                </a:srgbClr>
              </a:solidFill>
              <a:prstDash val="solid"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3200"/>
              </a:pPr>
              <a:endParaRPr lang="en-US" sz="1600"/>
            </a:p>
          </p:txBody>
        </p:sp>
        <p:sp>
          <p:nvSpPr>
            <p:cNvPr id="149" name="Shape 149"/>
            <p:cNvSpPr/>
            <p:nvPr/>
          </p:nvSpPr>
          <p:spPr>
            <a:xfrm>
              <a:off x="146633" y="0"/>
              <a:ext cx="8107222" cy="9489731"/>
            </a:xfrm>
            <a:prstGeom prst="rect">
              <a:avLst/>
            </a:prstGeom>
            <a:noFill/>
            <a:ln w="25400" cap="flat">
              <a:solidFill>
                <a:srgbClr val="DCDEE0"/>
              </a:solidFill>
              <a:prstDash val="solid"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3200"/>
              </a:pPr>
              <a:endParaRPr lang="en-US" sz="1600"/>
            </a:p>
          </p:txBody>
        </p:sp>
        <p:sp>
          <p:nvSpPr>
            <p:cNvPr id="153" name="Shape 153"/>
            <p:cNvSpPr/>
            <p:nvPr/>
          </p:nvSpPr>
          <p:spPr>
            <a:xfrm>
              <a:off x="1320806" y="2786983"/>
              <a:ext cx="6216755" cy="60468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5719" tIns="35719" rIns="35719" bIns="35719" numCol="1" anchor="t">
              <a:normAutofit lnSpcReduction="10000"/>
            </a:bodyPr>
            <a:lstStyle>
              <a:lvl1pPr defTabSz="665440">
                <a:defRPr sz="2430" spc="218">
                  <a:latin typeface="Devanagari MT"/>
                  <a:ea typeface="Devanagari MT"/>
                  <a:cs typeface="Devanagari MT"/>
                  <a:sym typeface="Devanagari MT"/>
                </a:defRPr>
              </a:lvl1pPr>
            </a:lstStyle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sz="1215" dirty="0"/>
                <a:t>Our results are mostly hypotheses, but they allow for some better understanding of the situation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sz="1215" dirty="0"/>
                <a:t>Big potential for many hypotheses testing, with a bigger and more representative sample: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sz="1100" spc="218" dirty="0">
                  <a:latin typeface="Devanagari MT"/>
                  <a:sym typeface="Devanagari MT"/>
                </a:rPr>
                <a:t>How the sentiment evolves during a crisis (lag or not), 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sz="1100" spc="218" dirty="0">
                  <a:latin typeface="Devanagari MT"/>
                  <a:sym typeface="Devanagari MT"/>
                </a:rPr>
                <a:t>How efficient are different countries’ reactions, 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sz="1100" spc="218" dirty="0">
                  <a:latin typeface="Devanagari MT"/>
                  <a:sym typeface="Devanagari MT"/>
                </a:rPr>
                <a:t>Who really influences the global sentiment during a crisis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sz="1100" spc="218" dirty="0">
                  <a:latin typeface="Devanagari MT"/>
                  <a:sym typeface="Devanagari MT"/>
                </a:rPr>
                <a:t>…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sz="1215" dirty="0"/>
                <a:t>Comparison with past disease outbreaks could give us a better understanding of how to use sentiment as a prediction for crisis development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endParaRPr lang="en-US" sz="1215" dirty="0"/>
            </a:p>
          </p:txBody>
        </p:sp>
        <p:sp>
          <p:nvSpPr>
            <p:cNvPr id="154" name="Shape 154"/>
            <p:cNvSpPr/>
            <p:nvPr/>
          </p:nvSpPr>
          <p:spPr>
            <a:xfrm>
              <a:off x="-2" y="1346564"/>
              <a:ext cx="9518889" cy="86131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>
                <a:defRPr sz="4000" b="1" cap="all" spc="680">
                  <a:solidFill>
                    <a:srgbClr val="C496A2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rPr lang="en-US" sz="2000" dirty="0"/>
                <a:t>Conclusion &amp; Potential Extension</a:t>
              </a:r>
            </a:p>
          </p:txBody>
        </p:sp>
      </p:grpSp>
      <p:grpSp>
        <p:nvGrpSpPr>
          <p:cNvPr id="165" name="Group 165"/>
          <p:cNvGrpSpPr/>
          <p:nvPr/>
        </p:nvGrpSpPr>
        <p:grpSpPr>
          <a:xfrm>
            <a:off x="6626454" y="1758310"/>
            <a:ext cx="4624161" cy="4744867"/>
            <a:chOff x="0" y="0"/>
            <a:chExt cx="8400489" cy="9489731"/>
          </a:xfrm>
        </p:grpSpPr>
        <p:sp>
          <p:nvSpPr>
            <p:cNvPr id="157" name="Shape 157"/>
            <p:cNvSpPr/>
            <p:nvPr/>
          </p:nvSpPr>
          <p:spPr>
            <a:xfrm>
              <a:off x="400278" y="296898"/>
              <a:ext cx="7599931" cy="8895935"/>
            </a:xfrm>
            <a:prstGeom prst="rect">
              <a:avLst/>
            </a:prstGeom>
            <a:noFill/>
            <a:ln w="127000" cap="flat">
              <a:solidFill>
                <a:srgbClr val="DCDEE0">
                  <a:alpha val="44000"/>
                </a:srgbClr>
              </a:solidFill>
              <a:prstDash val="solid"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3200"/>
              </a:pPr>
              <a:endParaRPr lang="en-US" sz="1600"/>
            </a:p>
          </p:txBody>
        </p:sp>
        <p:sp>
          <p:nvSpPr>
            <p:cNvPr id="158" name="Shape 158"/>
            <p:cNvSpPr/>
            <p:nvPr/>
          </p:nvSpPr>
          <p:spPr>
            <a:xfrm>
              <a:off x="146633" y="0"/>
              <a:ext cx="8107222" cy="9489731"/>
            </a:xfrm>
            <a:prstGeom prst="rect">
              <a:avLst/>
            </a:prstGeom>
            <a:noFill/>
            <a:ln w="25400" cap="flat">
              <a:solidFill>
                <a:srgbClr val="DCDEE0"/>
              </a:solidFill>
              <a:prstDash val="solid"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3200"/>
              </a:pPr>
              <a:endParaRPr lang="en-US" sz="1600"/>
            </a:p>
          </p:txBody>
        </p:sp>
        <p:sp>
          <p:nvSpPr>
            <p:cNvPr id="162" name="Shape 162"/>
            <p:cNvSpPr/>
            <p:nvPr/>
          </p:nvSpPr>
          <p:spPr>
            <a:xfrm>
              <a:off x="1320804" y="2786983"/>
              <a:ext cx="6270869" cy="532948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5719" tIns="35719" rIns="35719" bIns="35719" numCol="1" anchor="t">
              <a:normAutofit/>
            </a:bodyPr>
            <a:lstStyle>
              <a:lvl1pPr defTabSz="665440">
                <a:defRPr sz="2430" spc="218">
                  <a:latin typeface="Devanagari MT"/>
                  <a:ea typeface="Devanagari MT"/>
                  <a:cs typeface="Devanagari MT"/>
                  <a:sym typeface="Devanagari MT"/>
                </a:defRPr>
              </a:lvl1pPr>
            </a:lstStyle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sz="1215" dirty="0"/>
                <a:t>Old and static data for network analysis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sz="1215" dirty="0"/>
                <a:t>Limited data for tweets (maximum of 3,200 tweets)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sz="1215" dirty="0"/>
                <a:t>Non-representativeness of our sample and risk of bias 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sz="1215" dirty="0"/>
                <a:t>Different languages, so difficulty of analysis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sz="1215" dirty="0"/>
                <a:t>Dynamic data, as the situation is not over</a:t>
              </a:r>
            </a:p>
          </p:txBody>
        </p:sp>
        <p:sp>
          <p:nvSpPr>
            <p:cNvPr id="163" name="Shape 163"/>
            <p:cNvSpPr/>
            <p:nvPr/>
          </p:nvSpPr>
          <p:spPr>
            <a:xfrm>
              <a:off x="0" y="1628771"/>
              <a:ext cx="8400489" cy="8613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>
                <a:defRPr sz="4000" b="1" cap="all" spc="680">
                  <a:solidFill>
                    <a:srgbClr val="C496A2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rPr lang="en-US" sz="2000" dirty="0"/>
                <a:t>Limitations</a:t>
              </a:r>
            </a:p>
          </p:txBody>
        </p:sp>
      </p:grpSp>
      <p:sp>
        <p:nvSpPr>
          <p:cNvPr id="166" name="Shape 166"/>
          <p:cNvSpPr/>
          <p:nvPr/>
        </p:nvSpPr>
        <p:spPr>
          <a:xfrm>
            <a:off x="-19461" y="2204"/>
            <a:ext cx="12230922" cy="1303113"/>
          </a:xfrm>
          <a:prstGeom prst="rect">
            <a:avLst/>
          </a:prstGeom>
          <a:solidFill>
            <a:schemeClr val="bg2">
              <a:lumMod val="75000"/>
            </a:schemeClr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lang="en-US" sz="1600"/>
          </a:p>
        </p:txBody>
      </p:sp>
      <p:sp>
        <p:nvSpPr>
          <p:cNvPr id="167" name="Shape 167"/>
          <p:cNvSpPr/>
          <p:nvPr/>
        </p:nvSpPr>
        <p:spPr>
          <a:xfrm>
            <a:off x="3377852" y="232971"/>
            <a:ext cx="5436296" cy="8415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10000" cap="all" spc="1400">
                <a:solidFill>
                  <a:srgbClr val="FFFFFF"/>
                </a:solidFill>
                <a:latin typeface="Didot"/>
                <a:ea typeface="Didot"/>
                <a:cs typeface="Didot"/>
                <a:sym typeface="Didot"/>
              </a:defRPr>
            </a:lvl1pPr>
          </a:lstStyle>
          <a:p>
            <a:r>
              <a:rPr lang="en-US" sz="5000" dirty="0"/>
              <a:t>Final Notes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D200D601-2F3A-41AE-BA83-30BCC3B36A6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fr-CH" smtClean="0"/>
              <a:t>17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4164304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isContent="1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bg_silver_noise_grey.jpg"/>
          <p:cNvPicPr>
            <a:picLocks/>
          </p:cNvPicPr>
          <p:nvPr/>
        </p:nvPicPr>
        <p:blipFill>
          <a:blip r:embed="rId2"/>
          <a:srcRect l="16822" r="16822"/>
          <a:stretch>
            <a:fillRect/>
          </a:stretch>
        </p:blipFill>
        <p:spPr>
          <a:xfrm>
            <a:off x="7658" y="-4910"/>
            <a:ext cx="4557175" cy="6867820"/>
          </a:xfrm>
          <a:prstGeom prst="rect">
            <a:avLst/>
          </a:prstGeom>
          <a:ln w="12700">
            <a:miter lim="400000"/>
          </a:ln>
        </p:spPr>
      </p:pic>
      <p:pic>
        <p:nvPicPr>
          <p:cNvPr id="302" name="bg_silver_noise_grey.jpg"/>
          <p:cNvPicPr>
            <a:picLocks/>
          </p:cNvPicPr>
          <p:nvPr/>
        </p:nvPicPr>
        <p:blipFill>
          <a:blip r:embed="rId2"/>
          <a:srcRect t="11778" b="11778"/>
          <a:stretch>
            <a:fillRect/>
          </a:stretch>
        </p:blipFill>
        <p:spPr>
          <a:xfrm>
            <a:off x="7657326" y="464196"/>
            <a:ext cx="4557175" cy="3483626"/>
          </a:xfrm>
          <a:prstGeom prst="rect">
            <a:avLst/>
          </a:prstGeom>
          <a:ln w="12700">
            <a:miter lim="400000"/>
          </a:ln>
        </p:spPr>
      </p:pic>
      <p:pic>
        <p:nvPicPr>
          <p:cNvPr id="303" name="bg_silver_noise_grey.jpg"/>
          <p:cNvPicPr>
            <a:picLocks/>
          </p:cNvPicPr>
          <p:nvPr/>
        </p:nvPicPr>
        <p:blipFill>
          <a:blip r:embed="rId2"/>
          <a:srcRect t="25757" b="25757"/>
          <a:stretch>
            <a:fillRect/>
          </a:stretch>
        </p:blipFill>
        <p:spPr>
          <a:xfrm>
            <a:off x="5844853" y="4691037"/>
            <a:ext cx="4557176" cy="2209580"/>
          </a:xfrm>
          <a:prstGeom prst="rect">
            <a:avLst/>
          </a:prstGeom>
          <a:ln w="12700">
            <a:miter lim="400000"/>
          </a:ln>
        </p:spPr>
      </p:pic>
      <p:sp>
        <p:nvSpPr>
          <p:cNvPr id="304" name="Shape 304"/>
          <p:cNvSpPr/>
          <p:nvPr/>
        </p:nvSpPr>
        <p:spPr>
          <a:xfrm>
            <a:off x="3336091" y="1736533"/>
            <a:ext cx="5519819" cy="338493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305" name="Shape 305"/>
          <p:cNvSpPr/>
          <p:nvPr/>
        </p:nvSpPr>
        <p:spPr>
          <a:xfrm>
            <a:off x="2739256" y="1217898"/>
            <a:ext cx="6713488" cy="4422205"/>
          </a:xfrm>
          <a:prstGeom prst="rect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  <p:grpSp>
        <p:nvGrpSpPr>
          <p:cNvPr id="308" name="Group 308"/>
          <p:cNvGrpSpPr/>
          <p:nvPr/>
        </p:nvGrpSpPr>
        <p:grpSpPr>
          <a:xfrm>
            <a:off x="4564833" y="2297256"/>
            <a:ext cx="3871343" cy="1668706"/>
            <a:chOff x="442580" y="22884"/>
            <a:chExt cx="7742684" cy="3337411"/>
          </a:xfrm>
        </p:grpSpPr>
        <p:sp>
          <p:nvSpPr>
            <p:cNvPr id="306" name="Shape 306"/>
            <p:cNvSpPr/>
            <p:nvPr/>
          </p:nvSpPr>
          <p:spPr>
            <a:xfrm>
              <a:off x="442580" y="22884"/>
              <a:ext cx="5766322" cy="199092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>
              <a:lvl1pPr algn="r">
                <a:defRPr sz="12000" cap="all" spc="959">
                  <a:latin typeface="Didot"/>
                  <a:ea typeface="Didot"/>
                  <a:cs typeface="Didot"/>
                  <a:sym typeface="Didot"/>
                </a:defRPr>
              </a:lvl1pPr>
            </a:lstStyle>
            <a:p>
              <a:r>
                <a:rPr lang="fr-CH" sz="6000" dirty="0" err="1"/>
                <a:t>Thank</a:t>
              </a:r>
              <a:endParaRPr sz="6000" dirty="0"/>
            </a:p>
          </p:txBody>
        </p:sp>
        <p:sp>
          <p:nvSpPr>
            <p:cNvPr id="307" name="Shape 307"/>
            <p:cNvSpPr/>
            <p:nvPr/>
          </p:nvSpPr>
          <p:spPr>
            <a:xfrm>
              <a:off x="4467065" y="1369366"/>
              <a:ext cx="3718199" cy="199092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>
              <a:lvl1pPr algn="l">
                <a:defRPr sz="12000" i="1" spc="360">
                  <a:latin typeface="Didot"/>
                  <a:ea typeface="Didot"/>
                  <a:cs typeface="Didot"/>
                  <a:sym typeface="Didot"/>
                </a:defRPr>
              </a:lvl1pPr>
            </a:lstStyle>
            <a:p>
              <a:r>
                <a:rPr lang="fr-CH" sz="6000" i="0" dirty="0"/>
                <a:t>YOU!</a:t>
              </a:r>
              <a:endParaRPr sz="6000" i="0" dirty="0"/>
            </a:p>
          </p:txBody>
        </p:sp>
      </p:grpSp>
      <p:sp>
        <p:nvSpPr>
          <p:cNvPr id="309" name="Shape 309"/>
          <p:cNvSpPr/>
          <p:nvPr/>
        </p:nvSpPr>
        <p:spPr>
          <a:xfrm>
            <a:off x="3483217" y="4070926"/>
            <a:ext cx="3112517" cy="4865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 defTabSz="914400">
              <a:lnSpc>
                <a:spcPct val="150000"/>
              </a:lnSpc>
              <a:spcBef>
                <a:spcPts val="800"/>
              </a:spcBef>
              <a:defRPr sz="2200" b="1" spc="660">
                <a:solidFill>
                  <a:srgbClr val="000000">
                    <a:alpha val="80000"/>
                  </a:srgbClr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fr-CH" sz="1100" dirty="0"/>
              <a:t>ANY QUESTION?</a:t>
            </a:r>
            <a:r>
              <a:rPr sz="1100" dirty="0"/>
              <a:t> 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1BA623B7-F851-4FB4-A1A7-9627C563ED3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fr-CH" smtClean="0"/>
              <a:t>18</a:t>
            </a:fld>
            <a:endParaRPr lang="fr-CH"/>
          </a:p>
        </p:txBody>
      </p:sp>
    </p:spTree>
  </p:cSld>
  <p:clrMapOvr>
    <a:masterClrMapping/>
  </p:clrMapOvr>
  <p:transition spd="slow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3250259" y="2152228"/>
            <a:ext cx="5144700" cy="1883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9" tIns="35719" rIns="35719" bIns="35719" anchor="ctr">
            <a:normAutofit fontScale="92500"/>
          </a:bodyPr>
          <a:lstStyle>
            <a:lvl1pPr>
              <a:defRPr sz="15200" cap="all" spc="1367">
                <a:solidFill>
                  <a:srgbClr val="FFFFFF"/>
                </a:solidFill>
                <a:latin typeface="Didot"/>
                <a:ea typeface="Didot"/>
                <a:cs typeface="Didot"/>
                <a:sym typeface="Didot"/>
              </a:defRPr>
            </a:lvl1pPr>
          </a:lstStyle>
          <a:p>
            <a:r>
              <a:rPr lang="fr-CH" sz="7600" dirty="0"/>
              <a:t>Appendix</a:t>
            </a:r>
            <a:endParaRPr sz="7600" dirty="0"/>
          </a:p>
        </p:txBody>
      </p:sp>
      <p:sp>
        <p:nvSpPr>
          <p:cNvPr id="51" name="Shape 51"/>
          <p:cNvSpPr/>
          <p:nvPr/>
        </p:nvSpPr>
        <p:spPr>
          <a:xfrm>
            <a:off x="4499999" y="3235341"/>
            <a:ext cx="4441743" cy="1470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9" tIns="35719" rIns="35719" bIns="35719" anchor="ctr">
            <a:normAutofit/>
          </a:bodyPr>
          <a:lstStyle>
            <a:lvl1pPr>
              <a:defRPr sz="8900">
                <a:solidFill>
                  <a:srgbClr val="FFFFFF"/>
                </a:solidFill>
                <a:latin typeface="Autumn Chant"/>
                <a:ea typeface="Autumn Chant"/>
                <a:cs typeface="Autumn Chant"/>
                <a:sym typeface="Autumn Chant"/>
              </a:defRPr>
            </a:lvl1pPr>
          </a:lstStyle>
          <a:p>
            <a:r>
              <a:rPr lang="fr-CH" sz="4450" dirty="0" err="1"/>
              <a:t>Additional</a:t>
            </a:r>
            <a:r>
              <a:rPr lang="fr-CH" sz="4450" dirty="0"/>
              <a:t> data</a:t>
            </a:r>
            <a:endParaRPr sz="4450" dirty="0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3D532355-8D46-4DD0-B421-F16B5E9108C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fr-CH" smtClean="0"/>
              <a:t>19</a:t>
            </a:fld>
            <a:endParaRPr lang="fr-CH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/>
          <p:nvPr/>
        </p:nvSpPr>
        <p:spPr>
          <a:xfrm>
            <a:off x="-565569" y="-40340"/>
            <a:ext cx="5050978" cy="6938679"/>
          </a:xfrm>
          <a:prstGeom prst="rect">
            <a:avLst/>
          </a:prstGeom>
          <a:solidFill>
            <a:schemeClr val="bg2">
              <a:lumMod val="75000"/>
            </a:schemeClr>
          </a:solidFill>
          <a:ln w="12700">
            <a:miter lim="400000"/>
          </a:ln>
          <a:effectLst>
            <a:outerShdw blurRad="177800" dist="25400" dir="1120549" rotWithShape="0">
              <a:srgbClr val="000000">
                <a:alpha val="18422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58" name="Shape 58"/>
          <p:cNvSpPr/>
          <p:nvPr/>
        </p:nvSpPr>
        <p:spPr>
          <a:xfrm>
            <a:off x="2816401" y="2556829"/>
            <a:ext cx="1344318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tIns="45720" bIns="45720" anchor="ctr">
            <a:spAutoFit/>
          </a:bodyPr>
          <a:lstStyle>
            <a:lvl1pPr algn="r" defTabSz="1828707">
              <a:defRPr sz="4000">
                <a:solidFill>
                  <a:srgbClr val="FFFFFF"/>
                </a:solidFill>
                <a:latin typeface="Bodoni SvtyTwo ITC TT-Bold"/>
                <a:ea typeface="Bodoni SvtyTwo ITC TT-Bold"/>
                <a:cs typeface="Bodoni SvtyTwo ITC TT-Bold"/>
                <a:sym typeface="Bodoni SvtyTwo ITC TT-Bold"/>
              </a:defRPr>
            </a:lvl1pPr>
          </a:lstStyle>
          <a:p>
            <a:r>
              <a:rPr sz="2000" b="1" dirty="0">
                <a:latin typeface="Didot" panose="02000503000000020003" pitchFamily="2" charset="0"/>
              </a:rPr>
              <a:t>01</a:t>
            </a:r>
          </a:p>
        </p:txBody>
      </p:sp>
      <p:sp>
        <p:nvSpPr>
          <p:cNvPr id="59" name="Shape 59"/>
          <p:cNvSpPr/>
          <p:nvPr/>
        </p:nvSpPr>
        <p:spPr>
          <a:xfrm>
            <a:off x="2816401" y="3030556"/>
            <a:ext cx="1344318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tIns="45720" bIns="45720" anchor="ctr">
            <a:spAutoFit/>
          </a:bodyPr>
          <a:lstStyle>
            <a:lvl1pPr algn="r" defTabSz="1828707">
              <a:defRPr sz="4000">
                <a:solidFill>
                  <a:srgbClr val="FFFFFF"/>
                </a:solidFill>
                <a:latin typeface="Bodoni SvtyTwo ITC TT-Bold"/>
                <a:ea typeface="Bodoni SvtyTwo ITC TT-Bold"/>
                <a:cs typeface="Bodoni SvtyTwo ITC TT-Bold"/>
                <a:sym typeface="Bodoni SvtyTwo ITC TT-Bold"/>
              </a:defRPr>
            </a:lvl1pPr>
          </a:lstStyle>
          <a:p>
            <a:r>
              <a:rPr sz="2000" b="1" dirty="0">
                <a:latin typeface="Didot" panose="02000503000000020003" pitchFamily="2" charset="0"/>
              </a:rPr>
              <a:t>02</a:t>
            </a:r>
          </a:p>
        </p:txBody>
      </p:sp>
      <p:sp>
        <p:nvSpPr>
          <p:cNvPr id="60" name="Shape 60"/>
          <p:cNvSpPr/>
          <p:nvPr/>
        </p:nvSpPr>
        <p:spPr>
          <a:xfrm>
            <a:off x="2816401" y="3504283"/>
            <a:ext cx="1344318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tIns="45720" bIns="45720" anchor="ctr">
            <a:spAutoFit/>
          </a:bodyPr>
          <a:lstStyle>
            <a:lvl1pPr algn="r" defTabSz="1828707">
              <a:defRPr sz="4000">
                <a:solidFill>
                  <a:srgbClr val="FFFFFF"/>
                </a:solidFill>
                <a:latin typeface="Bodoni SvtyTwo ITC TT-Bold"/>
                <a:ea typeface="Bodoni SvtyTwo ITC TT-Bold"/>
                <a:cs typeface="Bodoni SvtyTwo ITC TT-Bold"/>
                <a:sym typeface="Bodoni SvtyTwo ITC TT-Bold"/>
              </a:defRPr>
            </a:lvl1pPr>
          </a:lstStyle>
          <a:p>
            <a:r>
              <a:rPr sz="2000" b="1" dirty="0">
                <a:latin typeface="Didot" panose="02000503000000020003" pitchFamily="2" charset="0"/>
              </a:rPr>
              <a:t>03</a:t>
            </a:r>
          </a:p>
        </p:txBody>
      </p:sp>
      <p:sp>
        <p:nvSpPr>
          <p:cNvPr id="61" name="Shape 61"/>
          <p:cNvSpPr/>
          <p:nvPr/>
        </p:nvSpPr>
        <p:spPr>
          <a:xfrm>
            <a:off x="2816401" y="3978010"/>
            <a:ext cx="1344318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tIns="45720" bIns="45720" anchor="ctr">
            <a:spAutoFit/>
          </a:bodyPr>
          <a:lstStyle>
            <a:lvl1pPr algn="r" defTabSz="1828707">
              <a:defRPr sz="4000">
                <a:solidFill>
                  <a:srgbClr val="FFFFFF"/>
                </a:solidFill>
                <a:latin typeface="Bodoni SvtyTwo ITC TT-Bold"/>
                <a:ea typeface="Bodoni SvtyTwo ITC TT-Bold"/>
                <a:cs typeface="Bodoni SvtyTwo ITC TT-Bold"/>
                <a:sym typeface="Bodoni SvtyTwo ITC TT-Bold"/>
              </a:defRPr>
            </a:lvl1pPr>
          </a:lstStyle>
          <a:p>
            <a:r>
              <a:rPr sz="2000" b="1" dirty="0">
                <a:latin typeface="Didot" panose="02000503000000020003" pitchFamily="2" charset="0"/>
              </a:rPr>
              <a:t>04</a:t>
            </a:r>
          </a:p>
        </p:txBody>
      </p:sp>
      <p:sp>
        <p:nvSpPr>
          <p:cNvPr id="68" name="Shape 68"/>
          <p:cNvSpPr/>
          <p:nvPr/>
        </p:nvSpPr>
        <p:spPr>
          <a:xfrm>
            <a:off x="3514270" y="2954440"/>
            <a:ext cx="6192690" cy="1"/>
          </a:xfrm>
          <a:prstGeom prst="line">
            <a:avLst/>
          </a:prstGeom>
          <a:noFill/>
          <a:ln w="38100" cap="flat">
            <a:solidFill>
              <a:srgbClr val="A6A6A6">
                <a:alpha val="36000"/>
              </a:srgbClr>
            </a:solidFill>
            <a:prstDash val="sysDot"/>
            <a:round/>
          </a:ln>
          <a:effectLst/>
        </p:spPr>
        <p:txBody>
          <a:bodyPr wrap="square" lIns="45720" tIns="45720" rIns="45720" bIns="45720" numCol="1" anchor="t">
            <a:noAutofit/>
          </a:bodyPr>
          <a:lstStyle/>
          <a:p>
            <a:pPr defTabSz="914354">
              <a:defRPr sz="36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69" name="Shape 69"/>
          <p:cNvSpPr/>
          <p:nvPr/>
        </p:nvSpPr>
        <p:spPr>
          <a:xfrm>
            <a:off x="3514270" y="3429000"/>
            <a:ext cx="6192690" cy="1"/>
          </a:xfrm>
          <a:prstGeom prst="line">
            <a:avLst/>
          </a:prstGeom>
          <a:noFill/>
          <a:ln w="38100" cap="flat">
            <a:solidFill>
              <a:srgbClr val="A6A6A6">
                <a:alpha val="36000"/>
              </a:srgbClr>
            </a:solidFill>
            <a:prstDash val="sysDot"/>
            <a:round/>
          </a:ln>
          <a:effectLst/>
        </p:spPr>
        <p:txBody>
          <a:bodyPr wrap="square" lIns="45720" tIns="45720" rIns="45720" bIns="45720" numCol="1" anchor="t">
            <a:noAutofit/>
          </a:bodyPr>
          <a:lstStyle/>
          <a:p>
            <a:pPr defTabSz="914354">
              <a:defRPr sz="36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70" name="Shape 70"/>
          <p:cNvSpPr/>
          <p:nvPr/>
        </p:nvSpPr>
        <p:spPr>
          <a:xfrm>
            <a:off x="3514270" y="3903560"/>
            <a:ext cx="6192690" cy="1"/>
          </a:xfrm>
          <a:prstGeom prst="line">
            <a:avLst/>
          </a:prstGeom>
          <a:noFill/>
          <a:ln w="38100" cap="flat">
            <a:solidFill>
              <a:srgbClr val="A6A6A6">
                <a:alpha val="36000"/>
              </a:srgbClr>
            </a:solidFill>
            <a:prstDash val="sysDot"/>
            <a:round/>
          </a:ln>
          <a:effectLst/>
        </p:spPr>
        <p:txBody>
          <a:bodyPr wrap="square" lIns="45720" tIns="45720" rIns="45720" bIns="45720" numCol="1" anchor="t">
            <a:noAutofit/>
          </a:bodyPr>
          <a:lstStyle/>
          <a:p>
            <a:pPr defTabSz="914354">
              <a:defRPr sz="36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74" name="Shape 74"/>
          <p:cNvSpPr/>
          <p:nvPr/>
        </p:nvSpPr>
        <p:spPr>
          <a:xfrm>
            <a:off x="4832948" y="2601408"/>
            <a:ext cx="6912769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l" defTabSz="1828707">
              <a:defRPr sz="4000">
                <a:solidFill>
                  <a:srgbClr val="C597A2"/>
                </a:solidFill>
                <a:latin typeface="Bodoni SvtyTwo ITC TT-Book"/>
                <a:ea typeface="Bodoni SvtyTwo ITC TT-Book"/>
                <a:cs typeface="Bodoni SvtyTwo ITC TT-Book"/>
                <a:sym typeface="Bodoni SvtyTwo ITC TT-Book"/>
              </a:defRPr>
            </a:lvl1pPr>
          </a:lstStyle>
          <a:p>
            <a:r>
              <a:rPr lang="en-US" sz="2000">
                <a:latin typeface="Didot" panose="02000503000000020003" pitchFamily="2" charset="0"/>
              </a:rPr>
              <a:t>Introduction – Coronavirus under the Loop</a:t>
            </a:r>
          </a:p>
        </p:txBody>
      </p:sp>
      <p:sp>
        <p:nvSpPr>
          <p:cNvPr id="75" name="Shape 75"/>
          <p:cNvSpPr/>
          <p:nvPr/>
        </p:nvSpPr>
        <p:spPr>
          <a:xfrm>
            <a:off x="4832948" y="3072803"/>
            <a:ext cx="6912769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l" defTabSz="1828707">
              <a:defRPr sz="4000">
                <a:solidFill>
                  <a:srgbClr val="C597A2"/>
                </a:solidFill>
                <a:latin typeface="Bodoni SvtyTwo ITC TT-Book"/>
                <a:ea typeface="Bodoni SvtyTwo ITC TT-Book"/>
                <a:cs typeface="Bodoni SvtyTwo ITC TT-Book"/>
                <a:sym typeface="Bodoni SvtyTwo ITC TT-Book"/>
              </a:defRPr>
            </a:lvl1pPr>
          </a:lstStyle>
          <a:p>
            <a:r>
              <a:rPr lang="en-US" sz="2000">
                <a:latin typeface="Didot" panose="02000503000000020003" pitchFamily="2" charset="0"/>
              </a:rPr>
              <a:t>Network Analysis – Worldwide Air Routes</a:t>
            </a:r>
          </a:p>
        </p:txBody>
      </p:sp>
      <p:sp>
        <p:nvSpPr>
          <p:cNvPr id="76" name="Shape 76"/>
          <p:cNvSpPr/>
          <p:nvPr/>
        </p:nvSpPr>
        <p:spPr>
          <a:xfrm>
            <a:off x="4832948" y="3544198"/>
            <a:ext cx="6912769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l" defTabSz="1828707">
              <a:defRPr sz="4000">
                <a:solidFill>
                  <a:srgbClr val="C597A2"/>
                </a:solidFill>
                <a:latin typeface="Bodoni SvtyTwo ITC TT-Book"/>
                <a:ea typeface="Bodoni SvtyTwo ITC TT-Book"/>
                <a:cs typeface="Bodoni SvtyTwo ITC TT-Book"/>
                <a:sym typeface="Bodoni SvtyTwo ITC TT-Book"/>
              </a:defRPr>
            </a:lvl1pPr>
          </a:lstStyle>
          <a:p>
            <a:r>
              <a:rPr lang="en-US" sz="2000" dirty="0">
                <a:latin typeface="Didot" panose="02000503000000020003" pitchFamily="2" charset="0"/>
              </a:rPr>
              <a:t>Text Mining – Countries’ Reactions </a:t>
            </a:r>
          </a:p>
        </p:txBody>
      </p:sp>
      <p:sp>
        <p:nvSpPr>
          <p:cNvPr id="77" name="Shape 77"/>
          <p:cNvSpPr/>
          <p:nvPr/>
        </p:nvSpPr>
        <p:spPr>
          <a:xfrm>
            <a:off x="4832948" y="4018315"/>
            <a:ext cx="6912769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l" defTabSz="1828707">
              <a:defRPr sz="4000">
                <a:solidFill>
                  <a:srgbClr val="C597A2"/>
                </a:solidFill>
                <a:latin typeface="Bodoni SvtyTwo ITC TT-Book"/>
                <a:ea typeface="Bodoni SvtyTwo ITC TT-Book"/>
                <a:cs typeface="Bodoni SvtyTwo ITC TT-Book"/>
                <a:sym typeface="Bodoni SvtyTwo ITC TT-Book"/>
              </a:defRPr>
            </a:lvl1pPr>
          </a:lstStyle>
          <a:p>
            <a:r>
              <a:rPr lang="en-US" sz="2000">
                <a:latin typeface="Didot" panose="02000503000000020003" pitchFamily="2" charset="0"/>
              </a:rPr>
              <a:t>Conclusion &amp; Limitations</a:t>
            </a:r>
          </a:p>
        </p:txBody>
      </p:sp>
      <p:sp>
        <p:nvSpPr>
          <p:cNvPr id="82" name="Shape 82"/>
          <p:cNvSpPr/>
          <p:nvPr/>
        </p:nvSpPr>
        <p:spPr>
          <a:xfrm>
            <a:off x="-913108" y="368458"/>
            <a:ext cx="2757038" cy="65893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algn="l">
              <a:lnSpc>
                <a:spcPct val="80000"/>
              </a:lnSpc>
              <a:defRPr sz="30000" b="1" spc="-300">
                <a:solidFill>
                  <a:srgbClr val="FFFFFF">
                    <a:alpha val="40000"/>
                  </a:srgbClr>
                </a:solidFill>
                <a:latin typeface="Didot"/>
                <a:ea typeface="Didot"/>
                <a:cs typeface="Didot"/>
                <a:sym typeface="Didot"/>
              </a:defRPr>
            </a:pPr>
            <a:r>
              <a:rPr sz="17500" dirty="0"/>
              <a:t>AG</a:t>
            </a:r>
          </a:p>
          <a:p>
            <a:pPr algn="l">
              <a:lnSpc>
                <a:spcPct val="80000"/>
              </a:lnSpc>
              <a:defRPr sz="30000" b="1" spc="-300">
                <a:solidFill>
                  <a:srgbClr val="FFFFFF">
                    <a:alpha val="40000"/>
                  </a:srgbClr>
                </a:solidFill>
                <a:latin typeface="Didot"/>
                <a:ea typeface="Didot"/>
                <a:cs typeface="Didot"/>
                <a:sym typeface="Didot"/>
              </a:defRPr>
            </a:pPr>
            <a:r>
              <a:rPr sz="17500" dirty="0"/>
              <a:t>EN</a:t>
            </a:r>
          </a:p>
          <a:p>
            <a:pPr algn="l">
              <a:lnSpc>
                <a:spcPct val="80000"/>
              </a:lnSpc>
              <a:defRPr sz="30000" b="1" spc="-300">
                <a:solidFill>
                  <a:srgbClr val="FFFFFF">
                    <a:alpha val="40000"/>
                  </a:srgbClr>
                </a:solidFill>
                <a:latin typeface="Didot"/>
                <a:ea typeface="Didot"/>
                <a:cs typeface="Didot"/>
                <a:sym typeface="Didot"/>
              </a:defRPr>
            </a:pPr>
            <a:r>
              <a:rPr sz="17500" dirty="0"/>
              <a:t>DA</a:t>
            </a:r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7D42A9D7-F0D6-43A3-ACAE-3DA5DEA526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5101" y="116166"/>
            <a:ext cx="1380897" cy="301035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4919D5FF-FA55-47C8-93D2-AA9C83247F5C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fr-CH" smtClean="0"/>
              <a:t>2</a:t>
            </a:fld>
            <a:endParaRPr lang="fr-CH"/>
          </a:p>
        </p:txBody>
      </p:sp>
    </p:spTree>
  </p:cSld>
  <p:clrMapOvr>
    <a:masterClrMapping/>
  </p:clrMapOvr>
  <p:transition spd="slow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4">
            <a:extLst>
              <a:ext uri="{FF2B5EF4-FFF2-40B4-BE49-F238E27FC236}">
                <a16:creationId xmlns:a16="http://schemas.microsoft.com/office/drawing/2014/main" id="{3F2006C9-DC43-4962-AE35-7D0B91EC11E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89" r="37721"/>
          <a:stretch/>
        </p:blipFill>
        <p:spPr>
          <a:xfrm>
            <a:off x="8646290" y="2466268"/>
            <a:ext cx="3324334" cy="4688377"/>
          </a:xfrm>
          <a:prstGeom prst="rect">
            <a:avLst/>
          </a:prstGeom>
        </p:spPr>
      </p:pic>
      <p:grpSp>
        <p:nvGrpSpPr>
          <p:cNvPr id="433" name="Group 433"/>
          <p:cNvGrpSpPr/>
          <p:nvPr/>
        </p:nvGrpSpPr>
        <p:grpSpPr>
          <a:xfrm>
            <a:off x="457608" y="293359"/>
            <a:ext cx="6076541" cy="878511"/>
            <a:chOff x="-2" y="1693528"/>
            <a:chExt cx="12153081" cy="1757022"/>
          </a:xfrm>
        </p:grpSpPr>
        <p:sp>
          <p:nvSpPr>
            <p:cNvPr id="430" name="Shape 430"/>
            <p:cNvSpPr/>
            <p:nvPr/>
          </p:nvSpPr>
          <p:spPr>
            <a:xfrm>
              <a:off x="-2" y="1693528"/>
              <a:ext cx="12153081" cy="12744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spAutoFit/>
            </a:bodyPr>
            <a:lstStyle/>
            <a:p>
              <a:pPr>
                <a:lnSpc>
                  <a:spcPct val="80000"/>
                </a:lnSpc>
                <a:defRPr sz="10100" b="1">
                  <a:latin typeface="Didot"/>
                  <a:ea typeface="Didot"/>
                  <a:cs typeface="Didot"/>
                  <a:sym typeface="Didot"/>
                </a:defRPr>
              </a:pPr>
              <a:r>
                <a:rPr lang="fr-CH" sz="5050" dirty="0"/>
                <a:t>Donal Trump</a:t>
              </a:r>
              <a:endParaRPr sz="5050" dirty="0"/>
            </a:p>
          </p:txBody>
        </p:sp>
        <p:sp>
          <p:nvSpPr>
            <p:cNvPr id="431" name="Shape 431"/>
            <p:cNvSpPr/>
            <p:nvPr/>
          </p:nvSpPr>
          <p:spPr>
            <a:xfrm>
              <a:off x="-2" y="2967980"/>
              <a:ext cx="4510210" cy="4825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>
                <a:lnSpc>
                  <a:spcPct val="120000"/>
                </a:lnSpc>
                <a:defRPr sz="2400" spc="647"/>
              </a:pPr>
              <a:r>
                <a:rPr lang="fr-CH" sz="1400" spc="300" dirty="0" err="1"/>
                <a:t>Wordclouds</a:t>
              </a:r>
              <a:r>
                <a:rPr lang="fr-CH" sz="1400" spc="300" dirty="0"/>
                <a:t> &amp; Topics</a:t>
              </a:r>
              <a:endParaRPr sz="1400" spc="300" dirty="0"/>
            </a:p>
          </p:txBody>
        </p:sp>
      </p:grpSp>
      <p:pic>
        <p:nvPicPr>
          <p:cNvPr id="7" name="Image 6">
            <a:extLst>
              <a:ext uri="{FF2B5EF4-FFF2-40B4-BE49-F238E27FC236}">
                <a16:creationId xmlns:a16="http://schemas.microsoft.com/office/drawing/2014/main" id="{10C8246A-582D-4075-9861-F2535ECF1C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5101" y="116166"/>
            <a:ext cx="1380897" cy="301035"/>
          </a:xfrm>
          <a:prstGeom prst="rect">
            <a:avLst/>
          </a:prstGeom>
        </p:spPr>
      </p:pic>
      <p:pic>
        <p:nvPicPr>
          <p:cNvPr id="16" name="Image 15" descr="Une image contenant bateau, groupe, différent, eau&#10;&#10;Description générée automatiquement">
            <a:extLst>
              <a:ext uri="{FF2B5EF4-FFF2-40B4-BE49-F238E27FC236}">
                <a16:creationId xmlns:a16="http://schemas.microsoft.com/office/drawing/2014/main" id="{141F6AB4-05CB-4A78-ABFA-81B42FF64D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608" y="1609673"/>
            <a:ext cx="6047517" cy="1935205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9B7820D6-0F5A-4B5C-95F6-867A6B49CD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117" y="3978794"/>
            <a:ext cx="7131042" cy="2281934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E1C017DB-425F-4CB4-8729-66292E04876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62" r="37710"/>
          <a:stretch/>
        </p:blipFill>
        <p:spPr>
          <a:xfrm>
            <a:off x="6655635" y="417200"/>
            <a:ext cx="2511514" cy="3123791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813AA316-BFF8-4199-A4F1-07951F301270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fr-CH" smtClean="0"/>
              <a:t>20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4247085195"/>
      </p:ext>
    </p:extLst>
  </p:cSld>
  <p:clrMapOvr>
    <a:masterClrMapping/>
  </p:clrMapOvr>
  <p:transition spd="slow"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3" name="Group 433"/>
          <p:cNvGrpSpPr/>
          <p:nvPr/>
        </p:nvGrpSpPr>
        <p:grpSpPr>
          <a:xfrm>
            <a:off x="457608" y="293359"/>
            <a:ext cx="6076541" cy="878511"/>
            <a:chOff x="-2" y="1693528"/>
            <a:chExt cx="12153081" cy="1757022"/>
          </a:xfrm>
        </p:grpSpPr>
        <p:sp>
          <p:nvSpPr>
            <p:cNvPr id="430" name="Shape 430"/>
            <p:cNvSpPr/>
            <p:nvPr/>
          </p:nvSpPr>
          <p:spPr>
            <a:xfrm>
              <a:off x="-2" y="1693528"/>
              <a:ext cx="12153081" cy="12744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spAutoFit/>
            </a:bodyPr>
            <a:lstStyle/>
            <a:p>
              <a:pPr>
                <a:lnSpc>
                  <a:spcPct val="80000"/>
                </a:lnSpc>
                <a:defRPr sz="10100" b="1">
                  <a:latin typeface="Didot"/>
                  <a:ea typeface="Didot"/>
                  <a:cs typeface="Didot"/>
                  <a:sym typeface="Didot"/>
                </a:defRPr>
              </a:pPr>
              <a:r>
                <a:rPr lang="fr-CH" sz="5050" dirty="0" err="1"/>
                <a:t>Oprah</a:t>
              </a:r>
              <a:r>
                <a:rPr lang="fr-CH" sz="5050" dirty="0"/>
                <a:t> Winfrey</a:t>
              </a:r>
              <a:endParaRPr sz="5050" dirty="0"/>
            </a:p>
          </p:txBody>
        </p:sp>
        <p:sp>
          <p:nvSpPr>
            <p:cNvPr id="431" name="Shape 431"/>
            <p:cNvSpPr/>
            <p:nvPr/>
          </p:nvSpPr>
          <p:spPr>
            <a:xfrm>
              <a:off x="-2" y="2967980"/>
              <a:ext cx="4510210" cy="4825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>
                <a:lnSpc>
                  <a:spcPct val="120000"/>
                </a:lnSpc>
                <a:defRPr sz="2400" spc="647"/>
              </a:pPr>
              <a:r>
                <a:rPr lang="fr-CH" sz="1400" spc="300" dirty="0" err="1"/>
                <a:t>Wordclouds</a:t>
              </a:r>
              <a:r>
                <a:rPr lang="fr-CH" sz="1400" spc="300" dirty="0"/>
                <a:t> &amp; Topics</a:t>
              </a:r>
              <a:endParaRPr sz="1400" spc="300" dirty="0"/>
            </a:p>
          </p:txBody>
        </p:sp>
      </p:grpSp>
      <p:pic>
        <p:nvPicPr>
          <p:cNvPr id="7" name="Image 6">
            <a:extLst>
              <a:ext uri="{FF2B5EF4-FFF2-40B4-BE49-F238E27FC236}">
                <a16:creationId xmlns:a16="http://schemas.microsoft.com/office/drawing/2014/main" id="{10C8246A-582D-4075-9861-F2535ECF1C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5101" y="116166"/>
            <a:ext cx="1380897" cy="301035"/>
          </a:xfrm>
          <a:prstGeom prst="rect">
            <a:avLst/>
          </a:prstGeom>
        </p:spPr>
      </p:pic>
      <p:pic>
        <p:nvPicPr>
          <p:cNvPr id="4" name="Image 3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6A8C48F1-8883-474E-B420-7308A6556FD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50" r="34687"/>
          <a:stretch/>
        </p:blipFill>
        <p:spPr>
          <a:xfrm>
            <a:off x="8231244" y="2663201"/>
            <a:ext cx="3543300" cy="3901440"/>
          </a:xfrm>
          <a:prstGeom prst="rect">
            <a:avLst/>
          </a:prstGeom>
        </p:spPr>
      </p:pic>
      <p:pic>
        <p:nvPicPr>
          <p:cNvPr id="9" name="Image 8" descr="Une image contenant bateau, assis, photo, différent&#10;&#10;Description générée automatiquement">
            <a:extLst>
              <a:ext uri="{FF2B5EF4-FFF2-40B4-BE49-F238E27FC236}">
                <a16:creationId xmlns:a16="http://schemas.microsoft.com/office/drawing/2014/main" id="{6EC30E84-8FB8-43E1-9D56-8490867DEF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225" y="1607064"/>
            <a:ext cx="5693550" cy="1821936"/>
          </a:xfrm>
          <a:prstGeom prst="rect">
            <a:avLst/>
          </a:prstGeom>
        </p:spPr>
      </p:pic>
      <p:pic>
        <p:nvPicPr>
          <p:cNvPr id="14" name="Image 13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A163D179-04F1-4B71-8E3E-0A3EF09F206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56" r="38847"/>
          <a:stretch/>
        </p:blipFill>
        <p:spPr>
          <a:xfrm>
            <a:off x="6095999" y="293359"/>
            <a:ext cx="2428875" cy="3565832"/>
          </a:xfrm>
          <a:prstGeom prst="rect">
            <a:avLst/>
          </a:prstGeom>
        </p:spPr>
      </p:pic>
      <p:pic>
        <p:nvPicPr>
          <p:cNvPr id="16" name="Image 15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AEB85DD6-B467-400C-87E4-9BB6BB4C7B3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225" y="4010024"/>
            <a:ext cx="8198378" cy="2623481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2198D42A-AD31-4322-9F57-A436C3D6271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fr-CH" smtClean="0"/>
              <a:t>21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261557669"/>
      </p:ext>
    </p:extLst>
  </p:cSld>
  <p:clrMapOvr>
    <a:masterClrMapping/>
  </p:clrMapOvr>
  <p:transition spd="slow">
    <p:wip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3" name="Group 433"/>
          <p:cNvGrpSpPr/>
          <p:nvPr/>
        </p:nvGrpSpPr>
        <p:grpSpPr>
          <a:xfrm>
            <a:off x="457608" y="293359"/>
            <a:ext cx="6076541" cy="878511"/>
            <a:chOff x="-2" y="1693528"/>
            <a:chExt cx="12153081" cy="1757022"/>
          </a:xfrm>
        </p:grpSpPr>
        <p:sp>
          <p:nvSpPr>
            <p:cNvPr id="430" name="Shape 430"/>
            <p:cNvSpPr/>
            <p:nvPr/>
          </p:nvSpPr>
          <p:spPr>
            <a:xfrm>
              <a:off x="-2" y="1693528"/>
              <a:ext cx="12153081" cy="12744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spAutoFit/>
            </a:bodyPr>
            <a:lstStyle/>
            <a:p>
              <a:pPr>
                <a:lnSpc>
                  <a:spcPct val="80000"/>
                </a:lnSpc>
                <a:defRPr sz="10100" b="1">
                  <a:latin typeface="Didot"/>
                  <a:ea typeface="Didot"/>
                  <a:cs typeface="Didot"/>
                  <a:sym typeface="Didot"/>
                </a:defRPr>
              </a:pPr>
              <a:r>
                <a:rPr lang="fr-CH" sz="5050" dirty="0"/>
                <a:t>USA </a:t>
              </a:r>
              <a:r>
                <a:rPr lang="fr-CH" sz="5050" dirty="0" err="1"/>
                <a:t>Today</a:t>
              </a:r>
              <a:r>
                <a:rPr lang="fr-CH" sz="5050" dirty="0"/>
                <a:t> </a:t>
              </a:r>
              <a:r>
                <a:rPr lang="fr-CH" sz="5050" dirty="0" err="1"/>
                <a:t>Health</a:t>
              </a:r>
              <a:endParaRPr sz="5050" dirty="0"/>
            </a:p>
          </p:txBody>
        </p:sp>
        <p:sp>
          <p:nvSpPr>
            <p:cNvPr id="431" name="Shape 431"/>
            <p:cNvSpPr/>
            <p:nvPr/>
          </p:nvSpPr>
          <p:spPr>
            <a:xfrm>
              <a:off x="-2" y="2967980"/>
              <a:ext cx="4510210" cy="4825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>
                <a:lnSpc>
                  <a:spcPct val="120000"/>
                </a:lnSpc>
                <a:defRPr sz="2400" spc="647"/>
              </a:pPr>
              <a:r>
                <a:rPr lang="fr-CH" sz="1400" spc="300" dirty="0" err="1"/>
                <a:t>Wordclouds</a:t>
              </a:r>
              <a:r>
                <a:rPr lang="fr-CH" sz="1400" spc="300" dirty="0"/>
                <a:t> &amp; Topics</a:t>
              </a:r>
              <a:endParaRPr sz="1400" spc="300" dirty="0"/>
            </a:p>
          </p:txBody>
        </p:sp>
      </p:grpSp>
      <p:pic>
        <p:nvPicPr>
          <p:cNvPr id="7" name="Image 6">
            <a:extLst>
              <a:ext uri="{FF2B5EF4-FFF2-40B4-BE49-F238E27FC236}">
                <a16:creationId xmlns:a16="http://schemas.microsoft.com/office/drawing/2014/main" id="{10C8246A-582D-4075-9861-F2535ECF1C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5101" y="116166"/>
            <a:ext cx="1380897" cy="301035"/>
          </a:xfrm>
          <a:prstGeom prst="rect">
            <a:avLst/>
          </a:prstGeom>
        </p:spPr>
      </p:pic>
      <p:pic>
        <p:nvPicPr>
          <p:cNvPr id="5" name="Image 4" descr="Une image contenant bateau, assis, photo, différent&#10;&#10;Description générée automatiquement">
            <a:extLst>
              <a:ext uri="{FF2B5EF4-FFF2-40B4-BE49-F238E27FC236}">
                <a16:creationId xmlns:a16="http://schemas.microsoft.com/office/drawing/2014/main" id="{D5544E01-350D-40E1-862D-80F2FAD132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000" y="1628280"/>
            <a:ext cx="6727050" cy="2152656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F2585BD8-FA84-4515-BF31-0D566197044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56" r="39472"/>
          <a:stretch/>
        </p:blipFill>
        <p:spPr>
          <a:xfrm>
            <a:off x="7136346" y="171639"/>
            <a:ext cx="2255104" cy="3408453"/>
          </a:xfrm>
          <a:prstGeom prst="rect">
            <a:avLst/>
          </a:prstGeom>
        </p:spPr>
      </p:pic>
      <p:pic>
        <p:nvPicPr>
          <p:cNvPr id="13" name="Image 12" descr="Une image contenant fleur&#10;&#10;Description générée automatiquement">
            <a:extLst>
              <a:ext uri="{FF2B5EF4-FFF2-40B4-BE49-F238E27FC236}">
                <a16:creationId xmlns:a16="http://schemas.microsoft.com/office/drawing/2014/main" id="{85C4659C-FF05-4949-B266-3CBC535110D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798" t="20948" r="35077" b="16553"/>
          <a:stretch/>
        </p:blipFill>
        <p:spPr>
          <a:xfrm>
            <a:off x="8865096" y="3143250"/>
            <a:ext cx="3403104" cy="2943225"/>
          </a:xfrm>
          <a:prstGeom prst="rect">
            <a:avLst/>
          </a:prstGeom>
        </p:spPr>
      </p:pic>
      <p:pic>
        <p:nvPicPr>
          <p:cNvPr id="15" name="Image 14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4596AA98-2BBB-4C3F-AB08-3419D7DA414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000" y="3980505"/>
            <a:ext cx="8455800" cy="2705856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2B011937-F620-4B56-A157-19AE3BF63C2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fr-CH" smtClean="0"/>
              <a:t>22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842959994"/>
      </p:ext>
    </p:extLst>
  </p:cSld>
  <p:clrMapOvr>
    <a:masterClrMapping/>
  </p:clrMapOvr>
  <p:transition spd="slow">
    <p:wip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3" name="Group 433"/>
          <p:cNvGrpSpPr/>
          <p:nvPr/>
        </p:nvGrpSpPr>
        <p:grpSpPr>
          <a:xfrm>
            <a:off x="457608" y="293359"/>
            <a:ext cx="6076541" cy="878511"/>
            <a:chOff x="-2" y="1693528"/>
            <a:chExt cx="12153081" cy="1757022"/>
          </a:xfrm>
        </p:grpSpPr>
        <p:sp>
          <p:nvSpPr>
            <p:cNvPr id="430" name="Shape 430"/>
            <p:cNvSpPr/>
            <p:nvPr/>
          </p:nvSpPr>
          <p:spPr>
            <a:xfrm>
              <a:off x="-2" y="1693528"/>
              <a:ext cx="12153081" cy="12744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spAutoFit/>
            </a:bodyPr>
            <a:lstStyle/>
            <a:p>
              <a:pPr>
                <a:lnSpc>
                  <a:spcPct val="80000"/>
                </a:lnSpc>
                <a:defRPr sz="10100" b="1">
                  <a:latin typeface="Didot"/>
                  <a:ea typeface="Didot"/>
                  <a:cs typeface="Didot"/>
                  <a:sym typeface="Didot"/>
                </a:defRPr>
              </a:pPr>
              <a:r>
                <a:rPr lang="fr-CH" sz="5050" dirty="0"/>
                <a:t>Boris Johnson</a:t>
              </a:r>
              <a:endParaRPr sz="5050" dirty="0"/>
            </a:p>
          </p:txBody>
        </p:sp>
        <p:sp>
          <p:nvSpPr>
            <p:cNvPr id="431" name="Shape 431"/>
            <p:cNvSpPr/>
            <p:nvPr/>
          </p:nvSpPr>
          <p:spPr>
            <a:xfrm>
              <a:off x="-2" y="2967980"/>
              <a:ext cx="4292200" cy="4825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>
                <a:lnSpc>
                  <a:spcPct val="120000"/>
                </a:lnSpc>
                <a:defRPr sz="2400" spc="647"/>
              </a:pPr>
              <a:r>
                <a:rPr lang="fr-CH" sz="1400" spc="300" dirty="0" err="1"/>
                <a:t>Wordcloud</a:t>
              </a:r>
              <a:r>
                <a:rPr lang="fr-CH" sz="1400" spc="300" dirty="0"/>
                <a:t> &amp; Topics</a:t>
              </a:r>
              <a:endParaRPr sz="1400" spc="300" dirty="0"/>
            </a:p>
          </p:txBody>
        </p:sp>
      </p:grpSp>
      <p:pic>
        <p:nvPicPr>
          <p:cNvPr id="7" name="Image 6">
            <a:extLst>
              <a:ext uri="{FF2B5EF4-FFF2-40B4-BE49-F238E27FC236}">
                <a16:creationId xmlns:a16="http://schemas.microsoft.com/office/drawing/2014/main" id="{10C8246A-582D-4075-9861-F2535ECF1C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5101" y="116166"/>
            <a:ext cx="1380897" cy="301035"/>
          </a:xfrm>
          <a:prstGeom prst="rect">
            <a:avLst/>
          </a:prstGeom>
        </p:spPr>
      </p:pic>
      <p:pic>
        <p:nvPicPr>
          <p:cNvPr id="3" name="Image 2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99CB28F2-A5ED-4651-888D-3154C3E81AE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62" r="34874"/>
          <a:stretch/>
        </p:blipFill>
        <p:spPr>
          <a:xfrm>
            <a:off x="8087792" y="3191333"/>
            <a:ext cx="3738623" cy="3901440"/>
          </a:xfrm>
          <a:prstGeom prst="rect">
            <a:avLst/>
          </a:prstGeom>
        </p:spPr>
      </p:pic>
      <p:pic>
        <p:nvPicPr>
          <p:cNvPr id="14" name="Image 13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7FDFA7CA-3E33-411B-97BC-0ACEA92D0C3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20" r="37425"/>
          <a:stretch/>
        </p:blipFill>
        <p:spPr>
          <a:xfrm>
            <a:off x="6944810" y="116166"/>
            <a:ext cx="2627453" cy="3600109"/>
          </a:xfrm>
          <a:prstGeom prst="rect">
            <a:avLst/>
          </a:prstGeom>
        </p:spPr>
      </p:pic>
      <p:pic>
        <p:nvPicPr>
          <p:cNvPr id="6" name="Image 5" descr="Une image contenant bateau, eau, océan&#10;&#10;Description générée automatiquement">
            <a:extLst>
              <a:ext uri="{FF2B5EF4-FFF2-40B4-BE49-F238E27FC236}">
                <a16:creationId xmlns:a16="http://schemas.microsoft.com/office/drawing/2014/main" id="{93322CB2-DD02-4FB6-AB2C-0F329CCA79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585" y="1577854"/>
            <a:ext cx="6487202" cy="2075904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099F3819-002E-4FDD-88C9-EEA60441A00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520" y="4059743"/>
            <a:ext cx="7690287" cy="2460892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32AAF511-5BF9-45D7-8411-6D791DC5445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fr-CH" smtClean="0"/>
              <a:t>23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766095161"/>
      </p:ext>
    </p:extLst>
  </p:cSld>
  <p:clrMapOvr>
    <a:masterClrMapping/>
  </p:clrMapOvr>
  <p:transition spd="slow">
    <p:wip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3" name="Group 433"/>
          <p:cNvGrpSpPr/>
          <p:nvPr/>
        </p:nvGrpSpPr>
        <p:grpSpPr>
          <a:xfrm>
            <a:off x="457608" y="293359"/>
            <a:ext cx="6076541" cy="878511"/>
            <a:chOff x="-2" y="1693528"/>
            <a:chExt cx="12153081" cy="1757022"/>
          </a:xfrm>
        </p:grpSpPr>
        <p:sp>
          <p:nvSpPr>
            <p:cNvPr id="430" name="Shape 430"/>
            <p:cNvSpPr/>
            <p:nvPr/>
          </p:nvSpPr>
          <p:spPr>
            <a:xfrm>
              <a:off x="-2" y="1693528"/>
              <a:ext cx="12153081" cy="12744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spAutoFit/>
            </a:bodyPr>
            <a:lstStyle/>
            <a:p>
              <a:pPr>
                <a:lnSpc>
                  <a:spcPct val="80000"/>
                </a:lnSpc>
                <a:defRPr sz="10100" b="1">
                  <a:latin typeface="Didot"/>
                  <a:ea typeface="Didot"/>
                  <a:cs typeface="Didot"/>
                  <a:sym typeface="Didot"/>
                </a:defRPr>
              </a:pPr>
              <a:r>
                <a:rPr lang="fr-CH" sz="5050" dirty="0"/>
                <a:t>Emily </a:t>
              </a:r>
              <a:r>
                <a:rPr lang="fr-CH" sz="5050" dirty="0" err="1"/>
                <a:t>Maitlis</a:t>
              </a:r>
              <a:endParaRPr sz="5050" dirty="0"/>
            </a:p>
          </p:txBody>
        </p:sp>
        <p:sp>
          <p:nvSpPr>
            <p:cNvPr id="431" name="Shape 431"/>
            <p:cNvSpPr/>
            <p:nvPr/>
          </p:nvSpPr>
          <p:spPr>
            <a:xfrm>
              <a:off x="-2" y="2967980"/>
              <a:ext cx="4292200" cy="4825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>
                <a:lnSpc>
                  <a:spcPct val="120000"/>
                </a:lnSpc>
                <a:defRPr sz="2400" spc="647"/>
              </a:pPr>
              <a:r>
                <a:rPr lang="fr-CH" sz="1400" spc="300" dirty="0" err="1"/>
                <a:t>Wordcloud</a:t>
              </a:r>
              <a:r>
                <a:rPr lang="fr-CH" sz="1400" spc="300" dirty="0"/>
                <a:t> &amp; Topics</a:t>
              </a:r>
              <a:endParaRPr sz="1400" spc="300" dirty="0"/>
            </a:p>
          </p:txBody>
        </p:sp>
      </p:grpSp>
      <p:pic>
        <p:nvPicPr>
          <p:cNvPr id="7" name="Image 6">
            <a:extLst>
              <a:ext uri="{FF2B5EF4-FFF2-40B4-BE49-F238E27FC236}">
                <a16:creationId xmlns:a16="http://schemas.microsoft.com/office/drawing/2014/main" id="{10C8246A-582D-4075-9861-F2535ECF1C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5101" y="116166"/>
            <a:ext cx="1380897" cy="301035"/>
          </a:xfrm>
          <a:prstGeom prst="rect">
            <a:avLst/>
          </a:prstGeom>
        </p:spPr>
      </p:pic>
      <p:pic>
        <p:nvPicPr>
          <p:cNvPr id="4" name="Image 3" descr="Une image contenant bateau, eau, groupe, oiseau&#10;&#10;Description générée automatiquement">
            <a:extLst>
              <a:ext uri="{FF2B5EF4-FFF2-40B4-BE49-F238E27FC236}">
                <a16:creationId xmlns:a16="http://schemas.microsoft.com/office/drawing/2014/main" id="{AA54F410-C8F0-4CF1-A2B1-CA86F5C36D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398" y="1425617"/>
            <a:ext cx="7229475" cy="2313432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2F7CF3CE-101F-46D0-BCB0-DEEFB36462B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12" r="33672"/>
          <a:stretch/>
        </p:blipFill>
        <p:spPr>
          <a:xfrm>
            <a:off x="8629362" y="3258288"/>
            <a:ext cx="3426189" cy="3534929"/>
          </a:xfrm>
          <a:prstGeom prst="rect">
            <a:avLst/>
          </a:prstGeom>
        </p:spPr>
      </p:pic>
      <p:pic>
        <p:nvPicPr>
          <p:cNvPr id="8" name="Image 7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788DF3CE-4952-45CD-B740-A16B46938ED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22" r="32188"/>
          <a:stretch/>
        </p:blipFill>
        <p:spPr>
          <a:xfrm>
            <a:off x="8067267" y="169671"/>
            <a:ext cx="3429000" cy="3336148"/>
          </a:xfrm>
          <a:prstGeom prst="rect">
            <a:avLst/>
          </a:prstGeom>
        </p:spPr>
      </p:pic>
      <p:pic>
        <p:nvPicPr>
          <p:cNvPr id="16" name="Image 15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914333F7-F594-4C9B-BD1D-A40B277604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" y="3903094"/>
            <a:ext cx="8067267" cy="2581525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EDD74FEF-5A01-4D8C-80A8-8F071891BA6B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fr-CH" smtClean="0"/>
              <a:t>24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638724992"/>
      </p:ext>
    </p:extLst>
  </p:cSld>
  <p:clrMapOvr>
    <a:masterClrMapping/>
  </p:clrMapOvr>
  <p:transition spd="slow">
    <p:wip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3" name="Group 433"/>
          <p:cNvGrpSpPr/>
          <p:nvPr/>
        </p:nvGrpSpPr>
        <p:grpSpPr>
          <a:xfrm>
            <a:off x="457608" y="293359"/>
            <a:ext cx="6076541" cy="878511"/>
            <a:chOff x="-2" y="1693528"/>
            <a:chExt cx="12153081" cy="1757022"/>
          </a:xfrm>
        </p:grpSpPr>
        <p:sp>
          <p:nvSpPr>
            <p:cNvPr id="430" name="Shape 430"/>
            <p:cNvSpPr/>
            <p:nvPr/>
          </p:nvSpPr>
          <p:spPr>
            <a:xfrm>
              <a:off x="-2" y="1693528"/>
              <a:ext cx="12153081" cy="12744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spAutoFit/>
            </a:bodyPr>
            <a:lstStyle/>
            <a:p>
              <a:pPr>
                <a:lnSpc>
                  <a:spcPct val="80000"/>
                </a:lnSpc>
                <a:defRPr sz="10100" b="1">
                  <a:latin typeface="Didot"/>
                  <a:ea typeface="Didot"/>
                  <a:cs typeface="Didot"/>
                  <a:sym typeface="Didot"/>
                </a:defRPr>
              </a:pPr>
              <a:r>
                <a:rPr lang="fr-CH" sz="5050" dirty="0"/>
                <a:t>BBC </a:t>
              </a:r>
              <a:r>
                <a:rPr lang="fr-CH" sz="5050" dirty="0" err="1"/>
                <a:t>Health</a:t>
              </a:r>
              <a:r>
                <a:rPr lang="fr-CH" sz="5050" dirty="0"/>
                <a:t> News</a:t>
              </a:r>
              <a:endParaRPr sz="5050" dirty="0"/>
            </a:p>
          </p:txBody>
        </p:sp>
        <p:sp>
          <p:nvSpPr>
            <p:cNvPr id="431" name="Shape 431"/>
            <p:cNvSpPr/>
            <p:nvPr/>
          </p:nvSpPr>
          <p:spPr>
            <a:xfrm>
              <a:off x="-2" y="2967980"/>
              <a:ext cx="4292200" cy="4825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>
                <a:lnSpc>
                  <a:spcPct val="120000"/>
                </a:lnSpc>
                <a:defRPr sz="2400" spc="647"/>
              </a:pPr>
              <a:r>
                <a:rPr lang="fr-CH" sz="1400" spc="300" dirty="0" err="1"/>
                <a:t>Wordcloud</a:t>
              </a:r>
              <a:r>
                <a:rPr lang="fr-CH" sz="1400" spc="300" dirty="0"/>
                <a:t> &amp; Topics</a:t>
              </a:r>
              <a:endParaRPr sz="1400" spc="300" dirty="0"/>
            </a:p>
          </p:txBody>
        </p:sp>
      </p:grpSp>
      <p:pic>
        <p:nvPicPr>
          <p:cNvPr id="7" name="Image 6">
            <a:extLst>
              <a:ext uri="{FF2B5EF4-FFF2-40B4-BE49-F238E27FC236}">
                <a16:creationId xmlns:a16="http://schemas.microsoft.com/office/drawing/2014/main" id="{10C8246A-582D-4075-9861-F2535ECF1C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5101" y="116166"/>
            <a:ext cx="1380897" cy="301035"/>
          </a:xfrm>
          <a:prstGeom prst="rect">
            <a:avLst/>
          </a:prstGeom>
        </p:spPr>
      </p:pic>
      <p:pic>
        <p:nvPicPr>
          <p:cNvPr id="3" name="Image 2" descr="Une image contenant bateau, oiseau, troupeau, table&#10;&#10;Description générée automatiquement">
            <a:extLst>
              <a:ext uri="{FF2B5EF4-FFF2-40B4-BE49-F238E27FC236}">
                <a16:creationId xmlns:a16="http://schemas.microsoft.com/office/drawing/2014/main" id="{294A15C5-E0DF-42E6-A8F8-6ADFB454FD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339981"/>
            <a:ext cx="7178769" cy="2297206"/>
          </a:xfrm>
          <a:prstGeom prst="rect">
            <a:avLst/>
          </a:prstGeom>
        </p:spPr>
      </p:pic>
      <p:pic>
        <p:nvPicPr>
          <p:cNvPr id="11" name="Image 10" descr="Une image contenant oiseau, fleur&#10;&#10;Description générée automatiquement">
            <a:extLst>
              <a:ext uri="{FF2B5EF4-FFF2-40B4-BE49-F238E27FC236}">
                <a16:creationId xmlns:a16="http://schemas.microsoft.com/office/drawing/2014/main" id="{942B7024-6CCB-44C6-84BB-62D88B06881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81" t="20559" r="35941" b="18525"/>
          <a:stretch/>
        </p:blipFill>
        <p:spPr>
          <a:xfrm>
            <a:off x="7865528" y="3683727"/>
            <a:ext cx="4326472" cy="3058107"/>
          </a:xfrm>
          <a:prstGeom prst="rect">
            <a:avLst/>
          </a:prstGeom>
        </p:spPr>
      </p:pic>
      <p:pic>
        <p:nvPicPr>
          <p:cNvPr id="6" name="Image 5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8480F3DC-EFAB-462B-8B91-6B611D77E5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232" y="3878472"/>
            <a:ext cx="7779525" cy="2489448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F87FFFA6-7EAB-488C-B409-E715A3B6965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66" r="32048"/>
          <a:stretch/>
        </p:blipFill>
        <p:spPr>
          <a:xfrm>
            <a:off x="7754680" y="698169"/>
            <a:ext cx="3391264" cy="3058107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41D8BBAC-41D7-4B6D-A801-9CCEEE7D976C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fr-CH" smtClean="0"/>
              <a:t>25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027683373"/>
      </p:ext>
    </p:extLst>
  </p:cSld>
  <p:clrMapOvr>
    <a:masterClrMapping/>
  </p:clrMapOvr>
  <p:transition spd="slow">
    <p:wip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3" name="Group 433"/>
          <p:cNvGrpSpPr/>
          <p:nvPr/>
        </p:nvGrpSpPr>
        <p:grpSpPr>
          <a:xfrm>
            <a:off x="457608" y="293359"/>
            <a:ext cx="6076541" cy="878511"/>
            <a:chOff x="-2" y="1693528"/>
            <a:chExt cx="12153081" cy="1757022"/>
          </a:xfrm>
        </p:grpSpPr>
        <p:sp>
          <p:nvSpPr>
            <p:cNvPr id="430" name="Shape 430"/>
            <p:cNvSpPr/>
            <p:nvPr/>
          </p:nvSpPr>
          <p:spPr>
            <a:xfrm>
              <a:off x="-2" y="1693528"/>
              <a:ext cx="12153081" cy="12744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spAutoFit/>
            </a:bodyPr>
            <a:lstStyle/>
            <a:p>
              <a:pPr>
                <a:lnSpc>
                  <a:spcPct val="80000"/>
                </a:lnSpc>
                <a:defRPr sz="10100" b="1">
                  <a:latin typeface="Didot"/>
                  <a:ea typeface="Didot"/>
                  <a:cs typeface="Didot"/>
                  <a:sym typeface="Didot"/>
                </a:defRPr>
              </a:pPr>
              <a:r>
                <a:rPr lang="fr-CH" sz="5050" dirty="0"/>
                <a:t>Jens </a:t>
              </a:r>
              <a:r>
                <a:rPr lang="fr-CH" sz="5050" dirty="0" err="1"/>
                <a:t>Spahn</a:t>
              </a:r>
              <a:endParaRPr sz="5050" dirty="0"/>
            </a:p>
          </p:txBody>
        </p:sp>
        <p:sp>
          <p:nvSpPr>
            <p:cNvPr id="431" name="Shape 431"/>
            <p:cNvSpPr/>
            <p:nvPr/>
          </p:nvSpPr>
          <p:spPr>
            <a:xfrm>
              <a:off x="-2" y="2967980"/>
              <a:ext cx="4292200" cy="4825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>
                <a:lnSpc>
                  <a:spcPct val="120000"/>
                </a:lnSpc>
                <a:defRPr sz="2400" spc="647"/>
              </a:pPr>
              <a:r>
                <a:rPr lang="fr-CH" sz="1400" spc="300" dirty="0" err="1"/>
                <a:t>Wordcloud</a:t>
              </a:r>
              <a:r>
                <a:rPr lang="fr-CH" sz="1400" spc="300" dirty="0"/>
                <a:t> &amp; Topics</a:t>
              </a:r>
              <a:endParaRPr sz="1400" spc="300" dirty="0"/>
            </a:p>
          </p:txBody>
        </p:sp>
      </p:grpSp>
      <p:pic>
        <p:nvPicPr>
          <p:cNvPr id="7" name="Image 6">
            <a:extLst>
              <a:ext uri="{FF2B5EF4-FFF2-40B4-BE49-F238E27FC236}">
                <a16:creationId xmlns:a16="http://schemas.microsoft.com/office/drawing/2014/main" id="{10C8246A-582D-4075-9861-F2535ECF1C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5101" y="116166"/>
            <a:ext cx="1380897" cy="301035"/>
          </a:xfrm>
          <a:prstGeom prst="rect">
            <a:avLst/>
          </a:prstGeom>
        </p:spPr>
      </p:pic>
      <p:pic>
        <p:nvPicPr>
          <p:cNvPr id="4" name="Image 3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190AEE18-B385-4252-A46B-2A3560B108E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75" r="38101"/>
          <a:stretch/>
        </p:blipFill>
        <p:spPr>
          <a:xfrm>
            <a:off x="8758029" y="2663201"/>
            <a:ext cx="2916821" cy="3901440"/>
          </a:xfrm>
          <a:prstGeom prst="rect">
            <a:avLst/>
          </a:prstGeom>
        </p:spPr>
      </p:pic>
      <p:pic>
        <p:nvPicPr>
          <p:cNvPr id="8" name="Image 7" descr="Une image contenant bateau, groupe, grand, navire&#10;&#10;Description générée automatiquement">
            <a:extLst>
              <a:ext uri="{FF2B5EF4-FFF2-40B4-BE49-F238E27FC236}">
                <a16:creationId xmlns:a16="http://schemas.microsoft.com/office/drawing/2014/main" id="{4AACBB1B-8C24-47BB-8FF3-0A95307905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85" y="1535408"/>
            <a:ext cx="6014139" cy="1924524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9211ACF4-AA83-4161-BB1C-2C512B6D98D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47" r="37045"/>
          <a:stretch/>
        </p:blipFill>
        <p:spPr>
          <a:xfrm>
            <a:off x="6284250" y="293358"/>
            <a:ext cx="2786703" cy="3415653"/>
          </a:xfrm>
          <a:prstGeom prst="rect">
            <a:avLst/>
          </a:prstGeom>
        </p:spPr>
      </p:pic>
      <p:pic>
        <p:nvPicPr>
          <p:cNvPr id="16" name="Image 15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B6F72247-928F-4408-B679-FDD06539D3F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890" y="3823470"/>
            <a:ext cx="8623139" cy="2759404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A6E2D916-14BF-4117-AE82-5610492A722F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fr-CH" smtClean="0"/>
              <a:t>26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350345209"/>
      </p:ext>
    </p:extLst>
  </p:cSld>
  <p:clrMapOvr>
    <a:masterClrMapping/>
  </p:clrMapOvr>
  <p:transition spd="slow">
    <p:wip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3" name="Group 433"/>
          <p:cNvGrpSpPr/>
          <p:nvPr/>
        </p:nvGrpSpPr>
        <p:grpSpPr>
          <a:xfrm>
            <a:off x="457608" y="293359"/>
            <a:ext cx="6076541" cy="878511"/>
            <a:chOff x="-2" y="1693528"/>
            <a:chExt cx="12153081" cy="1757022"/>
          </a:xfrm>
        </p:grpSpPr>
        <p:sp>
          <p:nvSpPr>
            <p:cNvPr id="430" name="Shape 430"/>
            <p:cNvSpPr/>
            <p:nvPr/>
          </p:nvSpPr>
          <p:spPr>
            <a:xfrm>
              <a:off x="-2" y="1693528"/>
              <a:ext cx="12153081" cy="12744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spAutoFit/>
            </a:bodyPr>
            <a:lstStyle/>
            <a:p>
              <a:pPr>
                <a:lnSpc>
                  <a:spcPct val="80000"/>
                </a:lnSpc>
                <a:defRPr sz="10100" b="1">
                  <a:latin typeface="Didot"/>
                  <a:ea typeface="Didot"/>
                  <a:cs typeface="Didot"/>
                  <a:sym typeface="Didot"/>
                </a:defRPr>
              </a:pPr>
              <a:r>
                <a:rPr lang="fr-CH" sz="5050" dirty="0" err="1"/>
                <a:t>Maybritt</a:t>
              </a:r>
              <a:r>
                <a:rPr lang="fr-CH" sz="5050" dirty="0"/>
                <a:t> </a:t>
              </a:r>
              <a:r>
                <a:rPr lang="fr-CH" sz="5050" dirty="0" err="1"/>
                <a:t>Illner</a:t>
              </a:r>
              <a:endParaRPr sz="5050" dirty="0"/>
            </a:p>
          </p:txBody>
        </p:sp>
        <p:sp>
          <p:nvSpPr>
            <p:cNvPr id="431" name="Shape 431"/>
            <p:cNvSpPr/>
            <p:nvPr/>
          </p:nvSpPr>
          <p:spPr>
            <a:xfrm>
              <a:off x="-2" y="2967980"/>
              <a:ext cx="4292200" cy="4825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>
                <a:lnSpc>
                  <a:spcPct val="120000"/>
                </a:lnSpc>
                <a:defRPr sz="2400" spc="647"/>
              </a:pPr>
              <a:r>
                <a:rPr lang="fr-CH" sz="1400" spc="300" dirty="0" err="1"/>
                <a:t>Wordcloud</a:t>
              </a:r>
              <a:r>
                <a:rPr lang="fr-CH" sz="1400" spc="300" dirty="0"/>
                <a:t> &amp; Topics</a:t>
              </a:r>
              <a:endParaRPr sz="1400" spc="300" dirty="0"/>
            </a:p>
          </p:txBody>
        </p:sp>
      </p:grpSp>
      <p:pic>
        <p:nvPicPr>
          <p:cNvPr id="7" name="Image 6">
            <a:extLst>
              <a:ext uri="{FF2B5EF4-FFF2-40B4-BE49-F238E27FC236}">
                <a16:creationId xmlns:a16="http://schemas.microsoft.com/office/drawing/2014/main" id="{10C8246A-582D-4075-9861-F2535ECF1C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5101" y="116166"/>
            <a:ext cx="1380897" cy="301035"/>
          </a:xfrm>
          <a:prstGeom prst="rect">
            <a:avLst/>
          </a:prstGeom>
        </p:spPr>
      </p:pic>
      <p:pic>
        <p:nvPicPr>
          <p:cNvPr id="4" name="Image 3" descr="Une image contenant bateau, eau, oiseau, groupe&#10;&#10;Description générée automatiquement">
            <a:extLst>
              <a:ext uri="{FF2B5EF4-FFF2-40B4-BE49-F238E27FC236}">
                <a16:creationId xmlns:a16="http://schemas.microsoft.com/office/drawing/2014/main" id="{9AE17084-0286-4F42-8EF0-E346ECBE6F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367" y="1696521"/>
            <a:ext cx="6096000" cy="1950720"/>
          </a:xfrm>
          <a:prstGeom prst="rect">
            <a:avLst/>
          </a:prstGeom>
        </p:spPr>
      </p:pic>
      <p:pic>
        <p:nvPicPr>
          <p:cNvPr id="8" name="Image 7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83CC13DA-FA86-4CC7-BBF8-93C71FEAF6D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65" r="35439"/>
          <a:stretch/>
        </p:blipFill>
        <p:spPr>
          <a:xfrm>
            <a:off x="6277882" y="94648"/>
            <a:ext cx="3479576" cy="3948987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0792E8DC-AA2E-4D6F-8F02-51D1252F7A6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96" r="37152"/>
          <a:stretch/>
        </p:blipFill>
        <p:spPr>
          <a:xfrm>
            <a:off x="8815641" y="3125164"/>
            <a:ext cx="3086991" cy="3638187"/>
          </a:xfrm>
          <a:prstGeom prst="rect">
            <a:avLst/>
          </a:prstGeom>
        </p:spPr>
      </p:pic>
      <p:pic>
        <p:nvPicPr>
          <p:cNvPr id="18" name="Image 17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C40361E2-99AB-4069-893A-4E8FBFDAB53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25" y="3996874"/>
            <a:ext cx="8137473" cy="2603991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4C59A0CE-BB0C-4E04-8913-739296AD9E9B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fr-CH" smtClean="0"/>
              <a:t>27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914040698"/>
      </p:ext>
    </p:extLst>
  </p:cSld>
  <p:clrMapOvr>
    <a:masterClrMapping/>
  </p:clrMapOvr>
  <p:transition spd="slow">
    <p:wip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3" name="Group 433"/>
          <p:cNvGrpSpPr/>
          <p:nvPr/>
        </p:nvGrpSpPr>
        <p:grpSpPr>
          <a:xfrm>
            <a:off x="457608" y="293359"/>
            <a:ext cx="6076541" cy="878511"/>
            <a:chOff x="-2" y="1693528"/>
            <a:chExt cx="12153081" cy="1757022"/>
          </a:xfrm>
        </p:grpSpPr>
        <p:sp>
          <p:nvSpPr>
            <p:cNvPr id="430" name="Shape 430"/>
            <p:cNvSpPr/>
            <p:nvPr/>
          </p:nvSpPr>
          <p:spPr>
            <a:xfrm>
              <a:off x="-2" y="1693528"/>
              <a:ext cx="12153081" cy="12744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spAutoFit/>
            </a:bodyPr>
            <a:lstStyle/>
            <a:p>
              <a:pPr>
                <a:lnSpc>
                  <a:spcPct val="80000"/>
                </a:lnSpc>
                <a:defRPr sz="10100" b="1">
                  <a:latin typeface="Didot"/>
                  <a:ea typeface="Didot"/>
                  <a:cs typeface="Didot"/>
                  <a:sym typeface="Didot"/>
                </a:defRPr>
              </a:pPr>
              <a:r>
                <a:rPr lang="fr-CH" sz="5050" dirty="0" err="1"/>
                <a:t>Heute</a:t>
              </a:r>
              <a:r>
                <a:rPr lang="fr-CH" sz="5050" dirty="0"/>
                <a:t> Journal</a:t>
              </a:r>
              <a:endParaRPr sz="5050" dirty="0"/>
            </a:p>
          </p:txBody>
        </p:sp>
        <p:sp>
          <p:nvSpPr>
            <p:cNvPr id="431" name="Shape 431"/>
            <p:cNvSpPr/>
            <p:nvPr/>
          </p:nvSpPr>
          <p:spPr>
            <a:xfrm>
              <a:off x="-2" y="2967980"/>
              <a:ext cx="4292200" cy="4825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>
                <a:lnSpc>
                  <a:spcPct val="120000"/>
                </a:lnSpc>
                <a:defRPr sz="2400" spc="647"/>
              </a:pPr>
              <a:r>
                <a:rPr lang="fr-CH" sz="1400" spc="300" dirty="0" err="1"/>
                <a:t>Wordcloud</a:t>
              </a:r>
              <a:r>
                <a:rPr lang="fr-CH" sz="1400" spc="300" dirty="0"/>
                <a:t> &amp; Topics</a:t>
              </a:r>
              <a:endParaRPr sz="1400" spc="300" dirty="0"/>
            </a:p>
          </p:txBody>
        </p:sp>
      </p:grpSp>
      <p:pic>
        <p:nvPicPr>
          <p:cNvPr id="7" name="Image 6">
            <a:extLst>
              <a:ext uri="{FF2B5EF4-FFF2-40B4-BE49-F238E27FC236}">
                <a16:creationId xmlns:a16="http://schemas.microsoft.com/office/drawing/2014/main" id="{10C8246A-582D-4075-9861-F2535ECF1C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5101" y="116166"/>
            <a:ext cx="1380897" cy="301035"/>
          </a:xfrm>
          <a:prstGeom prst="rect">
            <a:avLst/>
          </a:prstGeom>
        </p:spPr>
      </p:pic>
      <p:pic>
        <p:nvPicPr>
          <p:cNvPr id="8" name="Image 7" descr="Une image contenant bateau, groupe, oiseau&#10;&#10;Description générée automatiquement">
            <a:extLst>
              <a:ext uri="{FF2B5EF4-FFF2-40B4-BE49-F238E27FC236}">
                <a16:creationId xmlns:a16="http://schemas.microsoft.com/office/drawing/2014/main" id="{2259998B-141B-45CC-B149-C83225AC67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001" y="1628281"/>
            <a:ext cx="6690637" cy="2141004"/>
          </a:xfrm>
          <a:prstGeom prst="rect">
            <a:avLst/>
          </a:prstGeom>
        </p:spPr>
      </p:pic>
      <p:pic>
        <p:nvPicPr>
          <p:cNvPr id="13" name="Image 12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D7025B3B-AC20-47C1-92B1-E59E48F2DF1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15" r="31444"/>
          <a:stretch/>
        </p:blipFill>
        <p:spPr>
          <a:xfrm>
            <a:off x="7050978" y="289247"/>
            <a:ext cx="3067293" cy="2817118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B45F84D7-D92E-4A51-ACB3-AEFFB329005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36" r="36582"/>
          <a:stretch/>
        </p:blipFill>
        <p:spPr>
          <a:xfrm>
            <a:off x="8826234" y="3106365"/>
            <a:ext cx="3240912" cy="3901440"/>
          </a:xfrm>
          <a:prstGeom prst="rect">
            <a:avLst/>
          </a:prstGeom>
        </p:spPr>
      </p:pic>
      <p:pic>
        <p:nvPicPr>
          <p:cNvPr id="22" name="Image 21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9A262A20-A9B5-4082-A33F-5CF862E703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75" y="4091613"/>
            <a:ext cx="8195346" cy="2622511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A9156464-6FF5-432D-830B-E6F3E5A90A6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fr-CH" smtClean="0"/>
              <a:t>28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949004371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" name="Group 90"/>
          <p:cNvGrpSpPr/>
          <p:nvPr/>
        </p:nvGrpSpPr>
        <p:grpSpPr>
          <a:xfrm>
            <a:off x="614359" y="792278"/>
            <a:ext cx="6484315" cy="5273444"/>
            <a:chOff x="0" y="0"/>
            <a:chExt cx="12968629" cy="10546887"/>
          </a:xfrm>
        </p:grpSpPr>
        <p:grpSp>
          <p:nvGrpSpPr>
            <p:cNvPr id="88" name="Group 88"/>
            <p:cNvGrpSpPr/>
            <p:nvPr/>
          </p:nvGrpSpPr>
          <p:grpSpPr>
            <a:xfrm>
              <a:off x="179020" y="0"/>
              <a:ext cx="10856383" cy="9463827"/>
              <a:chOff x="0" y="0"/>
              <a:chExt cx="10856382" cy="9463826"/>
            </a:xfrm>
          </p:grpSpPr>
          <p:pic>
            <p:nvPicPr>
              <p:cNvPr id="86" name="bg_silver_noise_grey.jpg"/>
              <p:cNvPicPr>
                <a:picLocks/>
              </p:cNvPicPr>
              <p:nvPr/>
            </p:nvPicPr>
            <p:blipFill>
              <a:blip r:embed="rId2"/>
              <a:srcRect t="13008" b="13008"/>
              <a:stretch>
                <a:fillRect/>
              </a:stretch>
            </p:blipFill>
            <p:spPr>
              <a:xfrm>
                <a:off x="0" y="0"/>
                <a:ext cx="10175799" cy="752843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87" name="Shape 87"/>
              <p:cNvSpPr/>
              <p:nvPr/>
            </p:nvSpPr>
            <p:spPr>
              <a:xfrm>
                <a:off x="1032333" y="1230795"/>
                <a:ext cx="9824050" cy="8233032"/>
              </a:xfrm>
              <a:prstGeom prst="rect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 sz="1600"/>
              </a:p>
            </p:txBody>
          </p:sp>
        </p:grpSp>
        <p:sp>
          <p:nvSpPr>
            <p:cNvPr id="89" name="Shape 89"/>
            <p:cNvSpPr/>
            <p:nvPr/>
          </p:nvSpPr>
          <p:spPr>
            <a:xfrm>
              <a:off x="0" y="6456079"/>
              <a:ext cx="12968630" cy="409080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rmAutofit/>
            </a:bodyPr>
            <a:lstStyle/>
            <a:p>
              <a:pPr defTabSz="168414">
                <a:defRPr sz="12300" i="1" cap="all" spc="1107">
                  <a:latin typeface="Didot"/>
                  <a:ea typeface="Didot"/>
                  <a:cs typeface="Didot"/>
                  <a:sym typeface="Didot"/>
                </a:defRPr>
              </a:pPr>
              <a:r>
                <a:rPr lang="fr-CH" sz="4400" dirty="0"/>
                <a:t>Introduction</a:t>
              </a:r>
              <a:endParaRPr sz="4400" dirty="0"/>
            </a:p>
          </p:txBody>
        </p:sp>
      </p:grpSp>
      <p:grpSp>
        <p:nvGrpSpPr>
          <p:cNvPr id="95" name="Group 95"/>
          <p:cNvGrpSpPr/>
          <p:nvPr/>
        </p:nvGrpSpPr>
        <p:grpSpPr>
          <a:xfrm>
            <a:off x="6844444" y="810831"/>
            <a:ext cx="4686683" cy="4982622"/>
            <a:chOff x="631386" y="0"/>
            <a:chExt cx="9373364" cy="9965243"/>
          </a:xfrm>
        </p:grpSpPr>
        <p:sp>
          <p:nvSpPr>
            <p:cNvPr id="91" name="Shape 91"/>
            <p:cNvSpPr/>
            <p:nvPr/>
          </p:nvSpPr>
          <p:spPr>
            <a:xfrm>
              <a:off x="1929883" y="0"/>
              <a:ext cx="6776370" cy="1836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5719" tIns="35719" rIns="35719" bIns="35719" numCol="1" anchor="b">
              <a:normAutofit fontScale="92500" lnSpcReduction="10000"/>
            </a:bodyPr>
            <a:lstStyle>
              <a:lvl1pPr defTabSz="328612">
                <a:defRPr sz="12000" b="1" spc="959">
                  <a:solidFill>
                    <a:srgbClr val="C597A2"/>
                  </a:solidFill>
                  <a:latin typeface="Didot"/>
                  <a:ea typeface="Didot"/>
                  <a:cs typeface="Didot"/>
                  <a:sym typeface="Didot"/>
                </a:defRPr>
              </a:lvl1pPr>
            </a:lstStyle>
            <a:p>
              <a:r>
                <a:rPr lang="en-US" sz="1600" spc="300" dirty="0"/>
                <a:t>How can we use network analysis and text mining to analyze the perception and evolution of Coronavirus?</a:t>
              </a:r>
            </a:p>
          </p:txBody>
        </p:sp>
        <p:sp>
          <p:nvSpPr>
            <p:cNvPr id="92" name="Shape 92"/>
            <p:cNvSpPr/>
            <p:nvPr/>
          </p:nvSpPr>
          <p:spPr>
            <a:xfrm>
              <a:off x="631386" y="2423040"/>
              <a:ext cx="9373364" cy="754220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5719" tIns="35719" rIns="35719" bIns="35719" numCol="1" anchor="t">
              <a:normAutofit fontScale="92500" lnSpcReduction="10000"/>
            </a:bodyPr>
            <a:lstStyle>
              <a:lvl1pPr algn="l">
                <a:defRPr sz="3000" spc="269">
                  <a:latin typeface="Devanagari MT"/>
                  <a:ea typeface="Devanagari MT"/>
                  <a:cs typeface="Devanagari MT"/>
                  <a:sym typeface="Devanagari MT"/>
                </a:defRPr>
              </a:lvl1pPr>
            </a:lstStyle>
            <a:p>
              <a:pPr algn="just"/>
              <a:r>
                <a:rPr lang="en-US" sz="1500" dirty="0">
                  <a:latin typeface="DejaVu Serif Condensed" panose="02060606050605020204" pitchFamily="18" charset="0"/>
                  <a:ea typeface="DejaVu Serif Condensed" panose="02060606050605020204" pitchFamily="18" charset="0"/>
                </a:rPr>
                <a:t>By using available information about the spread of the Coronavirus and the measures taken by different countries, we try to see :</a:t>
              </a:r>
            </a:p>
            <a:p>
              <a:pPr algn="just"/>
              <a:endParaRPr lang="en-US" sz="1500" dirty="0">
                <a:latin typeface="DejaVu Serif Condensed" panose="02060606050605020204" pitchFamily="18" charset="0"/>
                <a:ea typeface="DejaVu Serif Condensed" panose="02060606050605020204" pitchFamily="18" charset="0"/>
              </a:endParaRPr>
            </a:p>
            <a:p>
              <a:pPr marL="285750" indent="-285750" algn="just">
                <a:buFont typeface="Wingdings" panose="05000000000000000000" pitchFamily="2" charset="2"/>
                <a:buChar char="§"/>
              </a:pPr>
              <a:r>
                <a:rPr lang="en-US" sz="1500" b="1" dirty="0">
                  <a:latin typeface="DejaVu Serif Condensed" panose="02060606050605020204" pitchFamily="18" charset="0"/>
                  <a:ea typeface="DejaVu Serif Condensed" panose="02060606050605020204" pitchFamily="18" charset="0"/>
                </a:rPr>
                <a:t>Network analysis</a:t>
              </a:r>
              <a:r>
                <a:rPr lang="en-US" sz="1500" dirty="0">
                  <a:latin typeface="DejaVu Serif Condensed" panose="02060606050605020204" pitchFamily="18" charset="0"/>
                  <a:ea typeface="DejaVu Serif Condensed" panose="02060606050605020204" pitchFamily="18" charset="0"/>
                </a:rPr>
                <a:t>: what are the similarities between the spread of the virus and the structure of worldwide air routes?</a:t>
              </a:r>
            </a:p>
            <a:p>
              <a:pPr algn="just"/>
              <a:endParaRPr lang="en-US" sz="1500" dirty="0">
                <a:latin typeface="DejaVu Serif Condensed" panose="02060606050605020204" pitchFamily="18" charset="0"/>
                <a:ea typeface="DejaVu Serif Condensed" panose="02060606050605020204" pitchFamily="18" charset="0"/>
              </a:endParaRPr>
            </a:p>
            <a:p>
              <a:pPr marL="285750" indent="-285750" algn="just">
                <a:buFont typeface="Wingdings" panose="05000000000000000000" pitchFamily="2" charset="2"/>
                <a:buChar char="§"/>
              </a:pPr>
              <a:r>
                <a:rPr lang="en-US" sz="1500" b="1" dirty="0">
                  <a:latin typeface="DejaVu Serif Condensed" panose="02060606050605020204" pitchFamily="18" charset="0"/>
                  <a:ea typeface="DejaVu Serif Condensed" panose="02060606050605020204" pitchFamily="18" charset="0"/>
                </a:rPr>
                <a:t>Text Mining</a:t>
              </a:r>
              <a:r>
                <a:rPr lang="en-US" sz="1500" dirty="0">
                  <a:latin typeface="DejaVu Serif Condensed" panose="02060606050605020204" pitchFamily="18" charset="0"/>
                  <a:ea typeface="DejaVu Serif Condensed" panose="02060606050605020204" pitchFamily="18" charset="0"/>
                </a:rPr>
                <a:t>: how did the overall sentiment about this pandemic evolve over time, and what were different countries’ reactions?</a:t>
              </a:r>
            </a:p>
            <a:p>
              <a:pPr marL="285750" indent="-285750" algn="just">
                <a:buFont typeface="Wingdings" panose="05000000000000000000" pitchFamily="2" charset="2"/>
                <a:buChar char="§"/>
              </a:pPr>
              <a:endParaRPr lang="en-US" sz="1500" dirty="0">
                <a:latin typeface="DejaVu Serif Condensed" panose="02060606050605020204" pitchFamily="18" charset="0"/>
                <a:ea typeface="DejaVu Serif Condensed" panose="02060606050605020204" pitchFamily="18" charset="0"/>
              </a:endParaRPr>
            </a:p>
            <a:p>
              <a:pPr algn="just"/>
              <a:r>
                <a:rPr lang="en-US" sz="1500" dirty="0">
                  <a:latin typeface="DejaVu Serif Condensed" panose="02060606050605020204" pitchFamily="18" charset="0"/>
                  <a:ea typeface="DejaVu Serif Condensed" panose="02060606050605020204" pitchFamily="18" charset="0"/>
                </a:rPr>
                <a:t>By combining our findings, we develop conclusions about the perception and evolution of Coronavirus between selected countries.</a:t>
              </a:r>
            </a:p>
            <a:p>
              <a:pPr algn="just"/>
              <a:endParaRPr lang="en-US" sz="1500" dirty="0">
                <a:latin typeface="DejaVu Serif Condensed" panose="02060606050605020204" pitchFamily="18" charset="0"/>
                <a:ea typeface="DejaVu Serif Condensed" panose="02060606050605020204" pitchFamily="18" charset="0"/>
              </a:endParaRPr>
            </a:p>
          </p:txBody>
        </p:sp>
      </p:grpSp>
      <p:pic>
        <p:nvPicPr>
          <p:cNvPr id="12" name="Image 11">
            <a:extLst>
              <a:ext uri="{FF2B5EF4-FFF2-40B4-BE49-F238E27FC236}">
                <a16:creationId xmlns:a16="http://schemas.microsoft.com/office/drawing/2014/main" id="{4DCFE0DF-031F-4799-B2FF-F8A1AF2C9F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5101" y="116166"/>
            <a:ext cx="1380897" cy="301035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9F595442-141C-47F1-BD8F-AD272FD96FC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fr-CH" smtClean="0"/>
              <a:t>3</a:t>
            </a:fld>
            <a:endParaRPr lang="fr-CH"/>
          </a:p>
        </p:txBody>
      </p:sp>
    </p:spTree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/>
          <p:nvPr/>
        </p:nvSpPr>
        <p:spPr>
          <a:xfrm>
            <a:off x="476249" y="1322820"/>
            <a:ext cx="11287125" cy="553456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lang="en-US" sz="1600"/>
          </a:p>
        </p:txBody>
      </p:sp>
      <p:grpSp>
        <p:nvGrpSpPr>
          <p:cNvPr id="156" name="Group 156"/>
          <p:cNvGrpSpPr/>
          <p:nvPr/>
        </p:nvGrpSpPr>
        <p:grpSpPr>
          <a:xfrm>
            <a:off x="1509275" y="1717670"/>
            <a:ext cx="4200245" cy="4744867"/>
            <a:chOff x="0" y="0"/>
            <a:chExt cx="8400489" cy="9489731"/>
          </a:xfrm>
        </p:grpSpPr>
        <p:sp>
          <p:nvSpPr>
            <p:cNvPr id="148" name="Shape 148"/>
            <p:cNvSpPr/>
            <p:nvPr/>
          </p:nvSpPr>
          <p:spPr>
            <a:xfrm>
              <a:off x="400278" y="296898"/>
              <a:ext cx="7599931" cy="8895935"/>
            </a:xfrm>
            <a:prstGeom prst="rect">
              <a:avLst/>
            </a:prstGeom>
            <a:noFill/>
            <a:ln w="127000" cap="flat">
              <a:solidFill>
                <a:srgbClr val="DCDEE0">
                  <a:alpha val="44000"/>
                </a:srgbClr>
              </a:solidFill>
              <a:prstDash val="solid"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3200"/>
              </a:pPr>
              <a:endParaRPr lang="en-US" sz="1600"/>
            </a:p>
          </p:txBody>
        </p:sp>
        <p:sp>
          <p:nvSpPr>
            <p:cNvPr id="149" name="Shape 149"/>
            <p:cNvSpPr/>
            <p:nvPr/>
          </p:nvSpPr>
          <p:spPr>
            <a:xfrm>
              <a:off x="146633" y="0"/>
              <a:ext cx="8107222" cy="9489731"/>
            </a:xfrm>
            <a:prstGeom prst="rect">
              <a:avLst/>
            </a:prstGeom>
            <a:noFill/>
            <a:ln w="25400" cap="flat">
              <a:solidFill>
                <a:srgbClr val="DCDEE0"/>
              </a:solidFill>
              <a:prstDash val="solid"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3200"/>
              </a:pPr>
              <a:endParaRPr lang="en-US" sz="1600"/>
            </a:p>
          </p:txBody>
        </p:sp>
        <p:sp>
          <p:nvSpPr>
            <p:cNvPr id="153" name="Shape 153"/>
            <p:cNvSpPr/>
            <p:nvPr/>
          </p:nvSpPr>
          <p:spPr>
            <a:xfrm>
              <a:off x="1320805" y="3607279"/>
              <a:ext cx="5758877" cy="45091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5719" tIns="35719" rIns="35719" bIns="35719" numCol="1" anchor="t">
              <a:normAutofit/>
            </a:bodyPr>
            <a:lstStyle>
              <a:lvl1pPr defTabSz="665440">
                <a:defRPr sz="2430" spc="218">
                  <a:latin typeface="Devanagari MT"/>
                  <a:ea typeface="Devanagari MT"/>
                  <a:cs typeface="Devanagari MT"/>
                  <a:sym typeface="Devanagari MT"/>
                </a:defRPr>
              </a:lvl1pPr>
            </a:lstStyle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sz="1400" dirty="0" err="1"/>
                <a:t>OpenFlights</a:t>
              </a:r>
              <a:r>
                <a:rPr lang="en-US" sz="1400" dirty="0"/>
                <a:t> – 2012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sz="1400" dirty="0"/>
                <a:t>59,036 routes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sz="1400" dirty="0"/>
                <a:t>3,209 airports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sz="1400" dirty="0"/>
                <a:t>531 airlines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sz="1400" dirty="0"/>
                <a:t>Directed network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endParaRPr lang="en-US" sz="1400" dirty="0"/>
            </a:p>
          </p:txBody>
        </p:sp>
        <p:sp>
          <p:nvSpPr>
            <p:cNvPr id="154" name="Shape 154"/>
            <p:cNvSpPr/>
            <p:nvPr/>
          </p:nvSpPr>
          <p:spPr>
            <a:xfrm>
              <a:off x="0" y="1628771"/>
              <a:ext cx="8400489" cy="8613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>
                <a:defRPr sz="4000" b="1" cap="all" spc="680">
                  <a:solidFill>
                    <a:srgbClr val="C496A2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rPr lang="en-US" sz="2000"/>
                <a:t>The Data</a:t>
              </a:r>
            </a:p>
          </p:txBody>
        </p:sp>
      </p:grpSp>
      <p:grpSp>
        <p:nvGrpSpPr>
          <p:cNvPr id="165" name="Group 165"/>
          <p:cNvGrpSpPr/>
          <p:nvPr/>
        </p:nvGrpSpPr>
        <p:grpSpPr>
          <a:xfrm>
            <a:off x="6482481" y="1717670"/>
            <a:ext cx="4200245" cy="4744867"/>
            <a:chOff x="0" y="0"/>
            <a:chExt cx="8400489" cy="9489731"/>
          </a:xfrm>
        </p:grpSpPr>
        <p:sp>
          <p:nvSpPr>
            <p:cNvPr id="157" name="Shape 157"/>
            <p:cNvSpPr/>
            <p:nvPr/>
          </p:nvSpPr>
          <p:spPr>
            <a:xfrm>
              <a:off x="400278" y="296898"/>
              <a:ext cx="7599931" cy="8895935"/>
            </a:xfrm>
            <a:prstGeom prst="rect">
              <a:avLst/>
            </a:prstGeom>
            <a:noFill/>
            <a:ln w="127000" cap="flat">
              <a:solidFill>
                <a:srgbClr val="DCDEE0">
                  <a:alpha val="44000"/>
                </a:srgbClr>
              </a:solidFill>
              <a:prstDash val="solid"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3200"/>
              </a:pPr>
              <a:endParaRPr lang="en-US" sz="1600"/>
            </a:p>
          </p:txBody>
        </p:sp>
        <p:sp>
          <p:nvSpPr>
            <p:cNvPr id="158" name="Shape 158"/>
            <p:cNvSpPr/>
            <p:nvPr/>
          </p:nvSpPr>
          <p:spPr>
            <a:xfrm>
              <a:off x="146633" y="0"/>
              <a:ext cx="8107222" cy="9489731"/>
            </a:xfrm>
            <a:prstGeom prst="rect">
              <a:avLst/>
            </a:prstGeom>
            <a:noFill/>
            <a:ln w="25400" cap="flat">
              <a:solidFill>
                <a:srgbClr val="DCDEE0"/>
              </a:solidFill>
              <a:prstDash val="solid"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3200"/>
              </a:pPr>
              <a:endParaRPr lang="en-US" sz="1600"/>
            </a:p>
          </p:txBody>
        </p:sp>
        <p:sp>
          <p:nvSpPr>
            <p:cNvPr id="162" name="Shape 162"/>
            <p:cNvSpPr/>
            <p:nvPr/>
          </p:nvSpPr>
          <p:spPr>
            <a:xfrm>
              <a:off x="1320805" y="3607279"/>
              <a:ext cx="5758877" cy="45091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5719" tIns="35719" rIns="35719" bIns="35719" numCol="1" anchor="t">
              <a:normAutofit/>
            </a:bodyPr>
            <a:lstStyle>
              <a:lvl1pPr defTabSz="665440">
                <a:defRPr sz="2430" spc="218">
                  <a:latin typeface="Devanagari MT"/>
                  <a:ea typeface="Devanagari MT"/>
                  <a:cs typeface="Devanagari MT"/>
                  <a:sym typeface="Devanagari MT"/>
                </a:defRPr>
              </a:lvl1pPr>
            </a:lstStyle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sz="1400" dirty="0"/>
                <a:t>Modeling the network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sz="1400" dirty="0"/>
                <a:t>Hubs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sz="1400" dirty="0"/>
                <a:t>Comparison with Coronavirus map</a:t>
              </a:r>
            </a:p>
          </p:txBody>
        </p:sp>
        <p:sp>
          <p:nvSpPr>
            <p:cNvPr id="163" name="Shape 163"/>
            <p:cNvSpPr/>
            <p:nvPr/>
          </p:nvSpPr>
          <p:spPr>
            <a:xfrm>
              <a:off x="0" y="1628771"/>
              <a:ext cx="8400489" cy="8613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>
                <a:defRPr sz="4000" b="1" cap="all" spc="680">
                  <a:solidFill>
                    <a:srgbClr val="C496A2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rPr lang="en-US" sz="2000"/>
                <a:t>The Analysis</a:t>
              </a:r>
            </a:p>
          </p:txBody>
        </p:sp>
      </p:grpSp>
      <p:sp>
        <p:nvSpPr>
          <p:cNvPr id="166" name="Shape 166"/>
          <p:cNvSpPr/>
          <p:nvPr/>
        </p:nvSpPr>
        <p:spPr>
          <a:xfrm>
            <a:off x="-19461" y="2204"/>
            <a:ext cx="12230922" cy="1303113"/>
          </a:xfrm>
          <a:prstGeom prst="rect">
            <a:avLst/>
          </a:prstGeom>
          <a:solidFill>
            <a:schemeClr val="bg2">
              <a:lumMod val="75000"/>
            </a:schemeClr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lang="en-US" sz="1600"/>
          </a:p>
        </p:txBody>
      </p:sp>
      <p:sp>
        <p:nvSpPr>
          <p:cNvPr id="167" name="Shape 167"/>
          <p:cNvSpPr/>
          <p:nvPr/>
        </p:nvSpPr>
        <p:spPr>
          <a:xfrm>
            <a:off x="1982053" y="232971"/>
            <a:ext cx="8227894" cy="8415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10000" cap="all" spc="1400">
                <a:solidFill>
                  <a:srgbClr val="FFFFFF"/>
                </a:solidFill>
                <a:latin typeface="Didot"/>
                <a:ea typeface="Didot"/>
                <a:cs typeface="Didot"/>
                <a:sym typeface="Didot"/>
              </a:defRPr>
            </a:lvl1pPr>
          </a:lstStyle>
          <a:p>
            <a:r>
              <a:rPr lang="en-US" sz="5000" dirty="0"/>
              <a:t>Network Analysis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3B972D47-8C5E-464B-8527-3D687C62FD1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fr-CH" smtClean="0"/>
              <a:t>4</a:t>
            </a:fld>
            <a:endParaRPr lang="fr-CH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isContent="1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Image 58">
            <a:extLst>
              <a:ext uri="{FF2B5EF4-FFF2-40B4-BE49-F238E27FC236}">
                <a16:creationId xmlns:a16="http://schemas.microsoft.com/office/drawing/2014/main" id="{B3B96A82-B291-41B2-98EB-1F6331293A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5101" y="116166"/>
            <a:ext cx="1380897" cy="301035"/>
          </a:xfrm>
          <a:prstGeom prst="rect">
            <a:avLst/>
          </a:prstGeom>
        </p:spPr>
      </p:pic>
      <p:grpSp>
        <p:nvGrpSpPr>
          <p:cNvPr id="60" name="Group 433">
            <a:extLst>
              <a:ext uri="{FF2B5EF4-FFF2-40B4-BE49-F238E27FC236}">
                <a16:creationId xmlns:a16="http://schemas.microsoft.com/office/drawing/2014/main" id="{5D2F590E-F0B3-417C-AD83-93C09B34C7CC}"/>
              </a:ext>
            </a:extLst>
          </p:cNvPr>
          <p:cNvGrpSpPr/>
          <p:nvPr/>
        </p:nvGrpSpPr>
        <p:grpSpPr>
          <a:xfrm>
            <a:off x="775582" y="440070"/>
            <a:ext cx="10423171" cy="2294542"/>
            <a:chOff x="0" y="1693528"/>
            <a:chExt cx="20846340" cy="4589084"/>
          </a:xfrm>
        </p:grpSpPr>
        <p:sp>
          <p:nvSpPr>
            <p:cNvPr id="61" name="Shape 430">
              <a:extLst>
                <a:ext uri="{FF2B5EF4-FFF2-40B4-BE49-F238E27FC236}">
                  <a16:creationId xmlns:a16="http://schemas.microsoft.com/office/drawing/2014/main" id="{8E1A8BD7-04AE-4530-869F-FAA5D954FEC7}"/>
                </a:ext>
              </a:extLst>
            </p:cNvPr>
            <p:cNvSpPr/>
            <p:nvPr/>
          </p:nvSpPr>
          <p:spPr>
            <a:xfrm>
              <a:off x="0" y="1693528"/>
              <a:ext cx="11280419" cy="12744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spAutoFit/>
            </a:bodyPr>
            <a:lstStyle/>
            <a:p>
              <a:pPr>
                <a:lnSpc>
                  <a:spcPct val="80000"/>
                </a:lnSpc>
                <a:defRPr sz="10100" b="1">
                  <a:latin typeface="Didot"/>
                  <a:ea typeface="Didot"/>
                  <a:cs typeface="Didot"/>
                  <a:sym typeface="Didot"/>
                </a:defRPr>
              </a:pPr>
              <a:r>
                <a:rPr lang="fr-CH" sz="5050" dirty="0"/>
                <a:t>Modeling</a:t>
              </a:r>
              <a:endParaRPr sz="5050" dirty="0"/>
            </a:p>
          </p:txBody>
        </p:sp>
        <p:sp>
          <p:nvSpPr>
            <p:cNvPr id="62" name="Shape 431">
              <a:extLst>
                <a:ext uri="{FF2B5EF4-FFF2-40B4-BE49-F238E27FC236}">
                  <a16:creationId xmlns:a16="http://schemas.microsoft.com/office/drawing/2014/main" id="{B1B58FAB-DEB4-4C9C-A034-B0063FEA4DD1}"/>
                </a:ext>
              </a:extLst>
            </p:cNvPr>
            <p:cNvSpPr/>
            <p:nvPr/>
          </p:nvSpPr>
          <p:spPr>
            <a:xfrm>
              <a:off x="38100" y="3152646"/>
              <a:ext cx="4617548" cy="4825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>
                <a:lnSpc>
                  <a:spcPct val="120000"/>
                </a:lnSpc>
                <a:defRPr sz="2400" spc="647"/>
              </a:pPr>
              <a:r>
                <a:rPr lang="fr-CH" sz="1400" spc="300" dirty="0"/>
                <a:t>Worldwide air routes</a:t>
              </a:r>
              <a:endParaRPr sz="1400" spc="300" dirty="0"/>
            </a:p>
          </p:txBody>
        </p:sp>
        <p:sp>
          <p:nvSpPr>
            <p:cNvPr id="63" name="Shape 432">
              <a:extLst>
                <a:ext uri="{FF2B5EF4-FFF2-40B4-BE49-F238E27FC236}">
                  <a16:creationId xmlns:a16="http://schemas.microsoft.com/office/drawing/2014/main" id="{7BB487E7-6F26-420B-8125-A7DDE469B692}"/>
                </a:ext>
              </a:extLst>
            </p:cNvPr>
            <p:cNvSpPr/>
            <p:nvPr/>
          </p:nvSpPr>
          <p:spPr>
            <a:xfrm>
              <a:off x="11432821" y="3992754"/>
              <a:ext cx="9413519" cy="22898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algn="l" defTabSz="1828800">
                <a:lnSpc>
                  <a:spcPct val="110000"/>
                </a:lnSpc>
                <a:defRPr sz="2400">
                  <a:latin typeface="PT Sans"/>
                  <a:ea typeface="PT Sans"/>
                  <a:cs typeface="PT Sans"/>
                  <a:sym typeface="PT Sans"/>
                </a:defRPr>
              </a:lvl1pPr>
            </a:lstStyle>
            <a:p>
              <a:pPr marL="171450" indent="-171450" algn="just">
                <a:buFont typeface="Wingdings" panose="05000000000000000000" pitchFamily="2" charset="2"/>
                <a:buChar char="§"/>
              </a:pPr>
              <a:r>
                <a:rPr lang="en-US" sz="1200" b="1" dirty="0"/>
                <a:t>Observations</a:t>
              </a:r>
              <a:r>
                <a:rPr lang="en-US" sz="1200" dirty="0"/>
                <a:t>: </a:t>
              </a:r>
              <a:r>
                <a:rPr lang="en-US" sz="1200" dirty="0">
                  <a:latin typeface="PT Sans"/>
                </a:rPr>
                <a:t>Graph density is 0.214, but some areas seem more connected</a:t>
              </a:r>
            </a:p>
            <a:p>
              <a:pPr marL="628650" lvl="1" indent="-171450" algn="just">
                <a:buFont typeface="Arial" panose="020B0604020202020204" pitchFamily="34" charset="0"/>
                <a:buChar char="•"/>
              </a:pPr>
              <a:r>
                <a:rPr lang="en-US" sz="1200" dirty="0">
                  <a:latin typeface="PT Sans"/>
                </a:rPr>
                <a:t>Mediterranean basin </a:t>
              </a:r>
            </a:p>
            <a:p>
              <a:pPr marL="628650" lvl="1" indent="-171450" algn="just">
                <a:buFont typeface="Arial" panose="020B0604020202020204" pitchFamily="34" charset="0"/>
                <a:buChar char="•"/>
              </a:pPr>
              <a:r>
                <a:rPr lang="en-US" sz="1200" dirty="0">
                  <a:latin typeface="PT Sans"/>
                </a:rPr>
                <a:t>Europe-US </a:t>
              </a:r>
            </a:p>
            <a:p>
              <a:pPr marL="628650" lvl="1" indent="-171450" algn="just">
                <a:buFont typeface="Arial" panose="020B0604020202020204" pitchFamily="34" charset="0"/>
                <a:buChar char="•"/>
              </a:pPr>
              <a:r>
                <a:rPr lang="en-US" sz="1200" dirty="0">
                  <a:latin typeface="PT Sans"/>
                </a:rPr>
                <a:t>US-Central America</a:t>
              </a:r>
            </a:p>
            <a:p>
              <a:pPr marL="628650" lvl="1" indent="-171450" algn="just">
                <a:buFont typeface="Arial" panose="020B0604020202020204" pitchFamily="34" charset="0"/>
                <a:buChar char="•"/>
              </a:pPr>
              <a:r>
                <a:rPr lang="en-US" sz="1200" dirty="0">
                  <a:latin typeface="PT Sans"/>
                </a:rPr>
                <a:t>South-East Asia</a:t>
              </a:r>
              <a:endParaRPr lang="en-US" sz="1200" dirty="0"/>
            </a:p>
          </p:txBody>
        </p:sp>
      </p:grpSp>
      <p:pic>
        <p:nvPicPr>
          <p:cNvPr id="4" name="Image 3">
            <a:extLst>
              <a:ext uri="{FF2B5EF4-FFF2-40B4-BE49-F238E27FC236}">
                <a16:creationId xmlns:a16="http://schemas.microsoft.com/office/drawing/2014/main" id="{36370F79-02CC-4AB9-BF0C-A52C138DA05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06" r="11406"/>
          <a:stretch/>
        </p:blipFill>
        <p:spPr>
          <a:xfrm>
            <a:off x="1390650" y="2840394"/>
            <a:ext cx="9410700" cy="3901440"/>
          </a:xfrm>
          <a:prstGeom prst="rect">
            <a:avLst/>
          </a:prstGeom>
        </p:spPr>
      </p:pic>
      <p:sp>
        <p:nvSpPr>
          <p:cNvPr id="11" name="Shape 432">
            <a:extLst>
              <a:ext uri="{FF2B5EF4-FFF2-40B4-BE49-F238E27FC236}">
                <a16:creationId xmlns:a16="http://schemas.microsoft.com/office/drawing/2014/main" id="{89ACFC00-20D3-4F58-92F0-BCE26CEA7C3E}"/>
              </a:ext>
            </a:extLst>
          </p:cNvPr>
          <p:cNvSpPr/>
          <p:nvPr/>
        </p:nvSpPr>
        <p:spPr>
          <a:xfrm>
            <a:off x="775582" y="1589683"/>
            <a:ext cx="4706760" cy="99995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numCol="1" anchor="t">
            <a:spAutoFit/>
          </a:bodyPr>
          <a:lstStyle>
            <a:lvl1pPr algn="l" defTabSz="1828800">
              <a:lnSpc>
                <a:spcPct val="110000"/>
              </a:lnSpc>
              <a:defRPr sz="2400"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pPr marL="171450" indent="-171450" algn="just">
              <a:buFont typeface="Wingdings" panose="05000000000000000000" pitchFamily="2" charset="2"/>
              <a:buChar char="§"/>
            </a:pPr>
            <a:r>
              <a:rPr lang="en-US" sz="1200" b="1" dirty="0"/>
              <a:t>Very heavy database</a:t>
            </a:r>
            <a:r>
              <a:rPr lang="en-US" sz="1200" dirty="0"/>
              <a:t>: originally listing the connections between airports, by airlines; grouped by country</a:t>
            </a:r>
          </a:p>
          <a:p>
            <a:pPr marL="171450" indent="-171450" algn="just">
              <a:buFont typeface="Wingdings" panose="05000000000000000000" pitchFamily="2" charset="2"/>
              <a:buChar char="§"/>
            </a:pPr>
            <a:r>
              <a:rPr lang="en-US" sz="1200" b="1" dirty="0"/>
              <a:t>Weight of connection</a:t>
            </a:r>
            <a:r>
              <a:rPr lang="en-US" sz="1200" dirty="0"/>
              <a:t>: same connection from different airports</a:t>
            </a:r>
          </a:p>
          <a:p>
            <a:pPr marL="171450" indent="-171450" algn="just">
              <a:buFont typeface="Wingdings" panose="05000000000000000000" pitchFamily="2" charset="2"/>
              <a:buChar char="§"/>
            </a:pPr>
            <a:r>
              <a:rPr lang="en-US" sz="1200" b="1" dirty="0"/>
              <a:t>Representation</a:t>
            </a:r>
            <a:r>
              <a:rPr lang="en-US" sz="1200" dirty="0"/>
              <a:t>: only the connections with weight &gt; 5; width of the edges represents weight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73EF1317-8811-415F-A8D0-34F103F60430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fr-CH" smtClean="0"/>
              <a:t>5</a:t>
            </a:fld>
            <a:endParaRPr lang="fr-CH"/>
          </a:p>
        </p:txBody>
      </p:sp>
    </p:spTree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au 2">
            <a:extLst>
              <a:ext uri="{FF2B5EF4-FFF2-40B4-BE49-F238E27FC236}">
                <a16:creationId xmlns:a16="http://schemas.microsoft.com/office/drawing/2014/main" id="{89D67E27-9B44-4BE0-AB8B-413392DD55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7315273"/>
              </p:ext>
            </p:extLst>
          </p:nvPr>
        </p:nvGraphicFramePr>
        <p:xfrm>
          <a:off x="4627346" y="1895532"/>
          <a:ext cx="3457165" cy="3684252"/>
        </p:xfrm>
        <a:graphic>
          <a:graphicData uri="http://schemas.openxmlformats.org/drawingml/2006/table">
            <a:tbl>
              <a:tblPr>
                <a:tableStyleId>{72833802-FEF1-4C79-8D5D-14CF1EAF98D9}</a:tableStyleId>
              </a:tblPr>
              <a:tblGrid>
                <a:gridCol w="2451444">
                  <a:extLst>
                    <a:ext uri="{9D8B030D-6E8A-4147-A177-3AD203B41FA5}">
                      <a16:colId xmlns:a16="http://schemas.microsoft.com/office/drawing/2014/main" val="1548824715"/>
                    </a:ext>
                  </a:extLst>
                </a:gridCol>
                <a:gridCol w="1005721">
                  <a:extLst>
                    <a:ext uri="{9D8B030D-6E8A-4147-A177-3AD203B41FA5}">
                      <a16:colId xmlns:a16="http://schemas.microsoft.com/office/drawing/2014/main" val="2202671875"/>
                    </a:ext>
                  </a:extLst>
                </a:gridCol>
              </a:tblGrid>
              <a:tr h="289322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noProof="0">
                          <a:effectLst/>
                        </a:rPr>
                        <a:t>Hubs Ranking</a:t>
                      </a:r>
                      <a:endParaRPr lang="en-US" sz="1400" b="1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fr-CH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79353474"/>
                  </a:ext>
                </a:extLst>
              </a:tr>
              <a:tr h="2424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United States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1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06578159"/>
                  </a:ext>
                </a:extLst>
              </a:tr>
              <a:tr h="2424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Germany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0,764852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73976276"/>
                  </a:ext>
                </a:extLst>
              </a:tr>
              <a:tr h="2424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United Kingdom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0,700827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85672423"/>
                  </a:ext>
                </a:extLst>
              </a:tr>
              <a:tr h="2424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France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0,605118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013389157"/>
                  </a:ext>
                </a:extLst>
              </a:tr>
              <a:tr h="2424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Canada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0,590904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266094035"/>
                  </a:ext>
                </a:extLst>
              </a:tr>
              <a:tr h="2424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Italy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0,583538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672474145"/>
                  </a:ext>
                </a:extLst>
              </a:tr>
              <a:tr h="2424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Mexico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0,498101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238054448"/>
                  </a:ext>
                </a:extLst>
              </a:tr>
              <a:tr h="2424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Spain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0,465886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513486588"/>
                  </a:ext>
                </a:extLst>
              </a:tr>
              <a:tr h="2424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Greece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0,264316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188413303"/>
                  </a:ext>
                </a:extLst>
              </a:tr>
              <a:tr h="2424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Morocco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0,143263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052911199"/>
                  </a:ext>
                </a:extLst>
              </a:tr>
              <a:tr h="2424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Austria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0,132506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041342861"/>
                  </a:ext>
                </a:extLst>
              </a:tr>
              <a:tr h="2424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Netherlands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0,112909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713596137"/>
                  </a:ext>
                </a:extLst>
              </a:tr>
              <a:tr h="2424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Algeria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0,106361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797374932"/>
                  </a:ext>
                </a:extLst>
              </a:tr>
              <a:tr h="2424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Switzerland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 dirty="0">
                          <a:effectLst/>
                        </a:rPr>
                        <a:t>0,10193</a:t>
                      </a:r>
                      <a:endParaRPr lang="en-US" sz="11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85482380"/>
                  </a:ext>
                </a:extLst>
              </a:tr>
            </a:tbl>
          </a:graphicData>
        </a:graphic>
      </p:graphicFrame>
      <p:grpSp>
        <p:nvGrpSpPr>
          <p:cNvPr id="9" name="Group 433">
            <a:extLst>
              <a:ext uri="{FF2B5EF4-FFF2-40B4-BE49-F238E27FC236}">
                <a16:creationId xmlns:a16="http://schemas.microsoft.com/office/drawing/2014/main" id="{A7BE225E-CC3E-4FB2-B7F1-4BD58728D642}"/>
              </a:ext>
            </a:extLst>
          </p:cNvPr>
          <p:cNvGrpSpPr/>
          <p:nvPr/>
        </p:nvGrpSpPr>
        <p:grpSpPr>
          <a:xfrm>
            <a:off x="455790" y="487695"/>
            <a:ext cx="5640210" cy="3749940"/>
            <a:chOff x="0" y="1693528"/>
            <a:chExt cx="11280419" cy="7499879"/>
          </a:xfrm>
        </p:grpSpPr>
        <p:sp>
          <p:nvSpPr>
            <p:cNvPr id="10" name="Shape 430">
              <a:extLst>
                <a:ext uri="{FF2B5EF4-FFF2-40B4-BE49-F238E27FC236}">
                  <a16:creationId xmlns:a16="http://schemas.microsoft.com/office/drawing/2014/main" id="{F8FCA081-A227-473A-86E4-4967562A0561}"/>
                </a:ext>
              </a:extLst>
            </p:cNvPr>
            <p:cNvSpPr/>
            <p:nvPr/>
          </p:nvSpPr>
          <p:spPr>
            <a:xfrm>
              <a:off x="0" y="1693528"/>
              <a:ext cx="11280419" cy="12744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spAutoFit/>
            </a:bodyPr>
            <a:lstStyle/>
            <a:p>
              <a:pPr>
                <a:lnSpc>
                  <a:spcPct val="80000"/>
                </a:lnSpc>
                <a:defRPr sz="10100" b="1">
                  <a:latin typeface="Didot"/>
                  <a:ea typeface="Didot"/>
                  <a:cs typeface="Didot"/>
                  <a:sym typeface="Didot"/>
                </a:defRPr>
              </a:pPr>
              <a:r>
                <a:rPr lang="en-US" sz="5050"/>
                <a:t>Hubs</a:t>
              </a:r>
            </a:p>
          </p:txBody>
        </p:sp>
        <p:sp>
          <p:nvSpPr>
            <p:cNvPr id="11" name="Shape 431">
              <a:extLst>
                <a:ext uri="{FF2B5EF4-FFF2-40B4-BE49-F238E27FC236}">
                  <a16:creationId xmlns:a16="http://schemas.microsoft.com/office/drawing/2014/main" id="{B7FC5EC2-96F5-4E38-B8A3-F79931FEA571}"/>
                </a:ext>
              </a:extLst>
            </p:cNvPr>
            <p:cNvSpPr/>
            <p:nvPr/>
          </p:nvSpPr>
          <p:spPr>
            <a:xfrm>
              <a:off x="43512" y="3012118"/>
              <a:ext cx="9330501" cy="4825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>
                <a:lnSpc>
                  <a:spcPct val="120000"/>
                </a:lnSpc>
                <a:defRPr sz="2400" spc="647"/>
              </a:pPr>
              <a:r>
                <a:rPr lang="en-US" sz="1400" spc="300"/>
                <a:t>Central countries for worldwide air routes</a:t>
              </a:r>
            </a:p>
          </p:txBody>
        </p:sp>
        <p:sp>
          <p:nvSpPr>
            <p:cNvPr id="12" name="Shape 432">
              <a:extLst>
                <a:ext uri="{FF2B5EF4-FFF2-40B4-BE49-F238E27FC236}">
                  <a16:creationId xmlns:a16="http://schemas.microsoft.com/office/drawing/2014/main" id="{97F891D1-E050-4F74-ABFF-699EABCC7C39}"/>
                </a:ext>
              </a:extLst>
            </p:cNvPr>
            <p:cNvSpPr/>
            <p:nvPr/>
          </p:nvSpPr>
          <p:spPr>
            <a:xfrm>
              <a:off x="0" y="7193499"/>
              <a:ext cx="7259889" cy="19999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algn="l" defTabSz="1828800">
                <a:lnSpc>
                  <a:spcPct val="110000"/>
                </a:lnSpc>
                <a:defRPr sz="2400">
                  <a:latin typeface="PT Sans"/>
                  <a:ea typeface="PT Sans"/>
                  <a:cs typeface="PT Sans"/>
                  <a:sym typeface="PT Sans"/>
                </a:defRPr>
              </a:lvl1pPr>
            </a:lstStyle>
            <a:p>
              <a:pPr marL="171450" indent="-171450" algn="just">
                <a:buFont typeface="Wingdings" panose="05000000000000000000" pitchFamily="2" charset="2"/>
                <a:buChar char="§"/>
              </a:pPr>
              <a:r>
                <a:rPr lang="en-US" sz="1200" b="1" dirty="0"/>
                <a:t>In line with model visualization</a:t>
              </a:r>
              <a:r>
                <a:rPr lang="en-US" sz="1200" dirty="0"/>
                <a:t>: mostly countries in Mediterranean basin + United States &amp; Mexico </a:t>
              </a:r>
            </a:p>
            <a:p>
              <a:pPr marL="171450" indent="-171450" algn="just">
                <a:buFont typeface="Wingdings" panose="05000000000000000000" pitchFamily="2" charset="2"/>
                <a:buChar char="§"/>
              </a:pPr>
              <a:r>
                <a:rPr lang="en-US" sz="1200" b="1" dirty="0"/>
                <a:t>Apparent similarity with COVID-19 cases</a:t>
              </a:r>
              <a:r>
                <a:rPr lang="en-US" sz="1200" dirty="0"/>
                <a:t>: 8 of the 14 most touched countries are also among the top 14 worldwide hubs</a:t>
              </a:r>
            </a:p>
          </p:txBody>
        </p:sp>
      </p:grpSp>
      <p:pic>
        <p:nvPicPr>
          <p:cNvPr id="14" name="Image 13">
            <a:extLst>
              <a:ext uri="{FF2B5EF4-FFF2-40B4-BE49-F238E27FC236}">
                <a16:creationId xmlns:a16="http://schemas.microsoft.com/office/drawing/2014/main" id="{410B34DC-7F50-4DD4-8D5D-D6193B3349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5101" y="116166"/>
            <a:ext cx="1380897" cy="301035"/>
          </a:xfrm>
          <a:prstGeom prst="rect">
            <a:avLst/>
          </a:prstGeom>
        </p:spPr>
      </p:pic>
      <p:graphicFrame>
        <p:nvGraphicFramePr>
          <p:cNvPr id="15" name="Tableau 14">
            <a:extLst>
              <a:ext uri="{FF2B5EF4-FFF2-40B4-BE49-F238E27FC236}">
                <a16:creationId xmlns:a16="http://schemas.microsoft.com/office/drawing/2014/main" id="{B015F3BD-F5B0-4A89-8ACD-E2C6E84C5C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7438529"/>
              </p:ext>
            </p:extLst>
          </p:nvPr>
        </p:nvGraphicFramePr>
        <p:xfrm>
          <a:off x="8303618" y="1895532"/>
          <a:ext cx="3457165" cy="3684252"/>
        </p:xfrm>
        <a:graphic>
          <a:graphicData uri="http://schemas.openxmlformats.org/drawingml/2006/table">
            <a:tbl>
              <a:tblPr>
                <a:tableStyleId>{F2DE63D5-997A-4646-A377-4702673A728D}</a:tableStyleId>
              </a:tblPr>
              <a:tblGrid>
                <a:gridCol w="2451444">
                  <a:extLst>
                    <a:ext uri="{9D8B030D-6E8A-4147-A177-3AD203B41FA5}">
                      <a16:colId xmlns:a16="http://schemas.microsoft.com/office/drawing/2014/main" val="1548824715"/>
                    </a:ext>
                  </a:extLst>
                </a:gridCol>
                <a:gridCol w="1005721">
                  <a:extLst>
                    <a:ext uri="{9D8B030D-6E8A-4147-A177-3AD203B41FA5}">
                      <a16:colId xmlns:a16="http://schemas.microsoft.com/office/drawing/2014/main" val="2202671875"/>
                    </a:ext>
                  </a:extLst>
                </a:gridCol>
              </a:tblGrid>
              <a:tr h="289322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noProof="0">
                          <a:effectLst/>
                        </a:rPr>
                        <a:t>COVID-19 Cases per one million population*</a:t>
                      </a:r>
                      <a:endParaRPr lang="en-US" sz="1400" b="1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fr-CH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79353474"/>
                  </a:ext>
                </a:extLst>
              </a:tr>
              <a:tr h="2424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Spain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5661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06578159"/>
                  </a:ext>
                </a:extLst>
              </a:tr>
              <a:tr h="2424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Ireland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4657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73976276"/>
                  </a:ext>
                </a:extLst>
              </a:tr>
              <a:tr h="2424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Belgium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4612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85672423"/>
                  </a:ext>
                </a:extLst>
              </a:tr>
              <a:tr h="2424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United States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4133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013389157"/>
                  </a:ext>
                </a:extLst>
              </a:tr>
              <a:tr h="2424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Singapore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4072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266094035"/>
                  </a:ext>
                </a:extLst>
              </a:tr>
              <a:tr h="2424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Italy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3623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672474145"/>
                  </a:ext>
                </a:extLst>
              </a:tr>
              <a:tr h="2424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Switzerland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3502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238054448"/>
                  </a:ext>
                </a:extLst>
              </a:tr>
              <a:tr h="2424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United Kingdom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3229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513486588"/>
                  </a:ext>
                </a:extLst>
              </a:tr>
              <a:tr h="2424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France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2711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188413303"/>
                  </a:ext>
                </a:extLst>
              </a:tr>
              <a:tr h="2424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Portugal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2705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052911199"/>
                  </a:ext>
                </a:extLst>
              </a:tr>
              <a:tr h="2424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Sweden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2606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041342861"/>
                  </a:ext>
                </a:extLst>
              </a:tr>
              <a:tr h="2424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Belarus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2530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713596137"/>
                  </a:ext>
                </a:extLst>
              </a:tr>
              <a:tr h="2424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Netherlands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2488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797374932"/>
                  </a:ext>
                </a:extLst>
              </a:tr>
              <a:tr h="2424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>
                          <a:effectLst/>
                        </a:rPr>
                        <a:t>Germany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noProof="0" dirty="0">
                          <a:effectLst/>
                        </a:rPr>
                        <a:t>2051</a:t>
                      </a:r>
                      <a:endParaRPr lang="en-US" sz="11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85482380"/>
                  </a:ext>
                </a:extLst>
              </a:tr>
            </a:tbl>
          </a:graphicData>
        </a:graphic>
      </p:graphicFrame>
      <p:sp>
        <p:nvSpPr>
          <p:cNvPr id="2" name="ZoneTexte 1">
            <a:extLst>
              <a:ext uri="{FF2B5EF4-FFF2-40B4-BE49-F238E27FC236}">
                <a16:creationId xmlns:a16="http://schemas.microsoft.com/office/drawing/2014/main" id="{8D4A41DB-2CFB-4C77-BEAE-7BCA3CA512FE}"/>
              </a:ext>
            </a:extLst>
          </p:cNvPr>
          <p:cNvSpPr txBox="1"/>
          <p:nvPr/>
        </p:nvSpPr>
        <p:spPr>
          <a:xfrm>
            <a:off x="8303617" y="5753100"/>
            <a:ext cx="345716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*Of countries with a population over four million; China and Iran excluded</a:t>
            </a:r>
          </a:p>
          <a:p>
            <a:r>
              <a:rPr lang="en-US" sz="1100"/>
              <a:t>As of 11 May 2020 10:39 GMT</a:t>
            </a:r>
          </a:p>
          <a:p>
            <a:r>
              <a:rPr lang="en-US" sz="1100" u="sng"/>
              <a:t>Source</a:t>
            </a:r>
            <a:r>
              <a:rPr lang="en-US" sz="1100"/>
              <a:t>: worldometer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D56F905-3736-4D7B-957A-398BA03C999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fr-CH" smtClean="0"/>
              <a:t>6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132204034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3" name="Group 433"/>
          <p:cNvGrpSpPr/>
          <p:nvPr/>
        </p:nvGrpSpPr>
        <p:grpSpPr>
          <a:xfrm>
            <a:off x="701693" y="813480"/>
            <a:ext cx="10778151" cy="4898245"/>
            <a:chOff x="491806" y="2486086"/>
            <a:chExt cx="21556300" cy="9796487"/>
          </a:xfrm>
        </p:grpSpPr>
        <p:sp>
          <p:nvSpPr>
            <p:cNvPr id="430" name="Shape 430"/>
            <p:cNvSpPr/>
            <p:nvPr/>
          </p:nvSpPr>
          <p:spPr>
            <a:xfrm>
              <a:off x="10767687" y="2486086"/>
              <a:ext cx="11280419" cy="12744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spAutoFit/>
            </a:bodyPr>
            <a:lstStyle/>
            <a:p>
              <a:pPr algn="r">
                <a:lnSpc>
                  <a:spcPct val="80000"/>
                </a:lnSpc>
                <a:defRPr sz="10100" b="1">
                  <a:latin typeface="Didot"/>
                  <a:ea typeface="Didot"/>
                  <a:cs typeface="Didot"/>
                  <a:sym typeface="Didot"/>
                </a:defRPr>
              </a:pPr>
              <a:r>
                <a:rPr lang="en-US" sz="5050"/>
                <a:t>Map Comparison</a:t>
              </a:r>
            </a:p>
          </p:txBody>
        </p:sp>
        <p:sp>
          <p:nvSpPr>
            <p:cNvPr id="431" name="Shape 431"/>
            <p:cNvSpPr/>
            <p:nvPr/>
          </p:nvSpPr>
          <p:spPr>
            <a:xfrm>
              <a:off x="13616311" y="3760538"/>
              <a:ext cx="8431795" cy="4825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 algn="r">
                <a:lnSpc>
                  <a:spcPct val="120000"/>
                </a:lnSpc>
                <a:defRPr sz="2400" spc="647"/>
              </a:pPr>
              <a:r>
                <a:rPr lang="en-US" sz="1400" spc="300"/>
                <a:t>Inferences by comparing the two maps</a:t>
              </a:r>
            </a:p>
          </p:txBody>
        </p:sp>
        <p:sp>
          <p:nvSpPr>
            <p:cNvPr id="432" name="Shape 432"/>
            <p:cNvSpPr/>
            <p:nvPr/>
          </p:nvSpPr>
          <p:spPr>
            <a:xfrm>
              <a:off x="491806" y="9623384"/>
              <a:ext cx="7508519" cy="26591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algn="l" defTabSz="1828800">
                <a:lnSpc>
                  <a:spcPct val="110000"/>
                </a:lnSpc>
                <a:defRPr sz="2400">
                  <a:latin typeface="PT Sans"/>
                  <a:ea typeface="PT Sans"/>
                  <a:cs typeface="PT Sans"/>
                  <a:sym typeface="PT Sans"/>
                </a:defRPr>
              </a:lvl1pPr>
            </a:lstStyle>
            <a:p>
              <a:pPr marL="171450" indent="-171450" algn="just">
                <a:buFont typeface="Wingdings" panose="05000000000000000000" pitchFamily="2" charset="2"/>
                <a:buChar char="§"/>
              </a:pPr>
              <a:r>
                <a:rPr lang="en-US" sz="1200" b="1" dirty="0"/>
                <a:t>Countries for text mining</a:t>
              </a:r>
              <a:r>
                <a:rPr lang="en-US" sz="1200" dirty="0"/>
                <a:t>: choice of countries based on this network analysis</a:t>
              </a:r>
            </a:p>
            <a:p>
              <a:pPr marL="628650" lvl="1" indent="-171450" algn="just">
                <a:buFont typeface="Arial" panose="020B0604020202020204" pitchFamily="34" charset="0"/>
                <a:buChar char="•"/>
              </a:pPr>
              <a:r>
                <a:rPr lang="en-US" sz="1200" u="sng" dirty="0">
                  <a:latin typeface="PT Sans"/>
                </a:rPr>
                <a:t>US</a:t>
              </a:r>
              <a:r>
                <a:rPr lang="en-US" sz="1200" dirty="0">
                  <a:latin typeface="PT Sans"/>
                </a:rPr>
                <a:t>: main hub and strongly touched</a:t>
              </a:r>
              <a:endParaRPr lang="en-US" sz="1200" u="sng" dirty="0">
                <a:latin typeface="PT Sans"/>
              </a:endParaRPr>
            </a:p>
            <a:p>
              <a:pPr marL="628650" lvl="1" indent="-171450" algn="just">
                <a:buFont typeface="Arial" panose="020B0604020202020204" pitchFamily="34" charset="0"/>
                <a:buChar char="•"/>
              </a:pPr>
              <a:r>
                <a:rPr lang="en-US" sz="1200" u="sng" dirty="0">
                  <a:latin typeface="PT Sans"/>
                </a:rPr>
                <a:t>Germany</a:t>
              </a:r>
              <a:r>
                <a:rPr lang="en-US" sz="1200" dirty="0">
                  <a:latin typeface="PT Sans"/>
                </a:rPr>
                <a:t>: second biggest hub, but not too strongly touched</a:t>
              </a:r>
            </a:p>
            <a:p>
              <a:pPr marL="628650" lvl="1" indent="-171450" algn="just">
                <a:buFont typeface="Arial" panose="020B0604020202020204" pitchFamily="34" charset="0"/>
                <a:buChar char="•"/>
              </a:pPr>
              <a:r>
                <a:rPr lang="en-US" sz="1200" u="sng" dirty="0">
                  <a:latin typeface="PT Sans"/>
                </a:rPr>
                <a:t>UK</a:t>
              </a:r>
              <a:r>
                <a:rPr lang="en-US" sz="1200" dirty="0">
                  <a:latin typeface="PT Sans"/>
                </a:rPr>
                <a:t>: third hub and interesting change of strategy</a:t>
              </a:r>
            </a:p>
          </p:txBody>
        </p:sp>
      </p:grpSp>
      <p:pic>
        <p:nvPicPr>
          <p:cNvPr id="3" name="Image 2" descr="Une image contenant texte, carte&#10;&#10;Description générée automatiquement">
            <a:extLst>
              <a:ext uri="{FF2B5EF4-FFF2-40B4-BE49-F238E27FC236}">
                <a16:creationId xmlns:a16="http://schemas.microsoft.com/office/drawing/2014/main" id="{C8E08B84-4165-465E-BE77-B3CBF6C8231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63" r="11328"/>
          <a:stretch/>
        </p:blipFill>
        <p:spPr>
          <a:xfrm>
            <a:off x="5204040" y="3562123"/>
            <a:ext cx="6720088" cy="2788803"/>
          </a:xfrm>
          <a:prstGeom prst="rect">
            <a:avLst/>
          </a:prstGeom>
        </p:spPr>
      </p:pic>
      <p:pic>
        <p:nvPicPr>
          <p:cNvPr id="9" name="Image 8" descr="Une image contenant texte, carte&#10;&#10;Description générée automatiquement">
            <a:extLst>
              <a:ext uri="{FF2B5EF4-FFF2-40B4-BE49-F238E27FC236}">
                <a16:creationId xmlns:a16="http://schemas.microsoft.com/office/drawing/2014/main" id="{6D591A83-58BE-4464-AB90-2BC7E8348E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705" y="116166"/>
            <a:ext cx="4881773" cy="3445957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C3B21062-1ADE-4137-A3C2-EDEF2060C8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5101" y="116166"/>
            <a:ext cx="1380897" cy="301035"/>
          </a:xfrm>
          <a:prstGeom prst="rect">
            <a:avLst/>
          </a:prstGeom>
        </p:spPr>
      </p:pic>
      <p:sp>
        <p:nvSpPr>
          <p:cNvPr id="17" name="Shape 432">
            <a:extLst>
              <a:ext uri="{FF2B5EF4-FFF2-40B4-BE49-F238E27FC236}">
                <a16:creationId xmlns:a16="http://schemas.microsoft.com/office/drawing/2014/main" id="{D58CB940-EC9C-46E4-9434-166A4C0F6BC2}"/>
              </a:ext>
            </a:extLst>
          </p:cNvPr>
          <p:cNvSpPr/>
          <p:nvPr/>
        </p:nvSpPr>
        <p:spPr>
          <a:xfrm>
            <a:off x="5648325" y="1946707"/>
            <a:ext cx="5831519" cy="12030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numCol="1" anchor="t">
            <a:spAutoFit/>
          </a:bodyPr>
          <a:lstStyle>
            <a:lvl1pPr algn="l" defTabSz="1828800">
              <a:lnSpc>
                <a:spcPct val="110000"/>
              </a:lnSpc>
              <a:defRPr sz="2400"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pPr marL="171450" indent="-171450" algn="just">
              <a:buFont typeface="Wingdings" panose="05000000000000000000" pitchFamily="2" charset="2"/>
              <a:buChar char="§"/>
            </a:pPr>
            <a:r>
              <a:rPr lang="en-US" sz="1200" b="1" dirty="0"/>
              <a:t>Similarities</a:t>
            </a:r>
            <a:r>
              <a:rPr lang="en-US" sz="1200" dirty="0"/>
              <a:t>: in general, it seems that there is some correlation between the worldwide air routes and the spread of the Coronavirus</a:t>
            </a:r>
            <a:endParaRPr lang="en-US" sz="1200" b="1" dirty="0"/>
          </a:p>
          <a:p>
            <a:pPr marL="171450" indent="-171450" algn="just">
              <a:buFont typeface="Wingdings" panose="05000000000000000000" pitchFamily="2" charset="2"/>
              <a:buChar char="§"/>
            </a:pPr>
            <a:r>
              <a:rPr lang="en-US" sz="1200" b="1" dirty="0"/>
              <a:t>Multitude of factors</a:t>
            </a:r>
            <a:r>
              <a:rPr lang="en-US" sz="1200" dirty="0"/>
              <a:t>: there are many factors that explain the spread, and the worldwide air routes are only one aspect </a:t>
            </a:r>
          </a:p>
          <a:p>
            <a:pPr marL="171450" indent="-171450" algn="just">
              <a:buFont typeface="Wingdings" panose="05000000000000000000" pitchFamily="2" charset="2"/>
              <a:buChar char="§"/>
            </a:pPr>
            <a:r>
              <a:rPr lang="en-US" sz="1200" b="1" dirty="0"/>
              <a:t>Limitations</a:t>
            </a:r>
            <a:r>
              <a:rPr lang="en-US" sz="1200" dirty="0"/>
              <a:t>: our model presents limitations, as our data is static &amp; older vs. a dynamic &amp; constant evolution of the pandemic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38BFBE6F-5183-4EB7-8C90-0CD50A7032C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fr-CH" smtClean="0"/>
              <a:t>7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863605578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/>
          <p:nvPr/>
        </p:nvSpPr>
        <p:spPr>
          <a:xfrm>
            <a:off x="476249" y="1322820"/>
            <a:ext cx="11287125" cy="553456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lang="en-US" sz="1600"/>
          </a:p>
        </p:txBody>
      </p:sp>
      <p:grpSp>
        <p:nvGrpSpPr>
          <p:cNvPr id="156" name="Group 156"/>
          <p:cNvGrpSpPr/>
          <p:nvPr/>
        </p:nvGrpSpPr>
        <p:grpSpPr>
          <a:xfrm>
            <a:off x="1509275" y="1717670"/>
            <a:ext cx="4200245" cy="4744867"/>
            <a:chOff x="0" y="0"/>
            <a:chExt cx="8400489" cy="9489731"/>
          </a:xfrm>
        </p:grpSpPr>
        <p:sp>
          <p:nvSpPr>
            <p:cNvPr id="148" name="Shape 148"/>
            <p:cNvSpPr/>
            <p:nvPr/>
          </p:nvSpPr>
          <p:spPr>
            <a:xfrm>
              <a:off x="400278" y="296898"/>
              <a:ext cx="7599931" cy="8895935"/>
            </a:xfrm>
            <a:prstGeom prst="rect">
              <a:avLst/>
            </a:prstGeom>
            <a:noFill/>
            <a:ln w="127000" cap="flat">
              <a:solidFill>
                <a:srgbClr val="DCDEE0">
                  <a:alpha val="44000"/>
                </a:srgbClr>
              </a:solidFill>
              <a:prstDash val="solid"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3200"/>
              </a:pPr>
              <a:endParaRPr lang="en-US" sz="1600"/>
            </a:p>
          </p:txBody>
        </p:sp>
        <p:sp>
          <p:nvSpPr>
            <p:cNvPr id="149" name="Shape 149"/>
            <p:cNvSpPr/>
            <p:nvPr/>
          </p:nvSpPr>
          <p:spPr>
            <a:xfrm>
              <a:off x="146633" y="0"/>
              <a:ext cx="8107222" cy="9489731"/>
            </a:xfrm>
            <a:prstGeom prst="rect">
              <a:avLst/>
            </a:prstGeom>
            <a:noFill/>
            <a:ln w="25400" cap="flat">
              <a:solidFill>
                <a:srgbClr val="DCDEE0"/>
              </a:solidFill>
              <a:prstDash val="solid"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3200"/>
              </a:pPr>
              <a:endParaRPr lang="en-US" sz="1600"/>
            </a:p>
          </p:txBody>
        </p:sp>
        <p:sp>
          <p:nvSpPr>
            <p:cNvPr id="153" name="Shape 153"/>
            <p:cNvSpPr/>
            <p:nvPr/>
          </p:nvSpPr>
          <p:spPr>
            <a:xfrm>
              <a:off x="1320805" y="3607279"/>
              <a:ext cx="5758877" cy="45091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5719" tIns="35719" rIns="35719" bIns="35719" numCol="1" anchor="t">
              <a:normAutofit/>
            </a:bodyPr>
            <a:lstStyle>
              <a:lvl1pPr defTabSz="665440">
                <a:defRPr sz="2430" spc="218">
                  <a:latin typeface="Devanagari MT"/>
                  <a:ea typeface="Devanagari MT"/>
                  <a:cs typeface="Devanagari MT"/>
                  <a:sym typeface="Devanagari MT"/>
                </a:defRPr>
              </a:lvl1pPr>
            </a:lstStyle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sz="1400" dirty="0"/>
                <a:t>Opinion leaders’ tweets from selected countries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sz="1400" dirty="0"/>
                <a:t>US, UK, Germany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sz="1400" dirty="0"/>
                <a:t>A politician, a national influencer, a news media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endParaRPr lang="en-US" sz="1400" dirty="0"/>
            </a:p>
          </p:txBody>
        </p:sp>
        <p:sp>
          <p:nvSpPr>
            <p:cNvPr id="154" name="Shape 154"/>
            <p:cNvSpPr/>
            <p:nvPr/>
          </p:nvSpPr>
          <p:spPr>
            <a:xfrm>
              <a:off x="0" y="1628771"/>
              <a:ext cx="8400489" cy="8613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>
                <a:defRPr sz="4000" b="1" cap="all" spc="680">
                  <a:solidFill>
                    <a:srgbClr val="C496A2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rPr lang="en-US" sz="2000" dirty="0"/>
                <a:t>The Data</a:t>
              </a:r>
            </a:p>
          </p:txBody>
        </p:sp>
      </p:grpSp>
      <p:grpSp>
        <p:nvGrpSpPr>
          <p:cNvPr id="165" name="Group 165"/>
          <p:cNvGrpSpPr/>
          <p:nvPr/>
        </p:nvGrpSpPr>
        <p:grpSpPr>
          <a:xfrm>
            <a:off x="6482481" y="1717670"/>
            <a:ext cx="4200245" cy="4744867"/>
            <a:chOff x="0" y="0"/>
            <a:chExt cx="8400489" cy="9489731"/>
          </a:xfrm>
        </p:grpSpPr>
        <p:sp>
          <p:nvSpPr>
            <p:cNvPr id="157" name="Shape 157"/>
            <p:cNvSpPr/>
            <p:nvPr/>
          </p:nvSpPr>
          <p:spPr>
            <a:xfrm>
              <a:off x="400278" y="296898"/>
              <a:ext cx="7599931" cy="8895935"/>
            </a:xfrm>
            <a:prstGeom prst="rect">
              <a:avLst/>
            </a:prstGeom>
            <a:noFill/>
            <a:ln w="127000" cap="flat">
              <a:solidFill>
                <a:srgbClr val="DCDEE0">
                  <a:alpha val="44000"/>
                </a:srgbClr>
              </a:solidFill>
              <a:prstDash val="solid"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3200"/>
              </a:pPr>
              <a:endParaRPr lang="en-US" sz="1600"/>
            </a:p>
          </p:txBody>
        </p:sp>
        <p:sp>
          <p:nvSpPr>
            <p:cNvPr id="158" name="Shape 158"/>
            <p:cNvSpPr/>
            <p:nvPr/>
          </p:nvSpPr>
          <p:spPr>
            <a:xfrm>
              <a:off x="146633" y="0"/>
              <a:ext cx="8107222" cy="9489731"/>
            </a:xfrm>
            <a:prstGeom prst="rect">
              <a:avLst/>
            </a:prstGeom>
            <a:noFill/>
            <a:ln w="25400" cap="flat">
              <a:solidFill>
                <a:srgbClr val="DCDEE0"/>
              </a:solidFill>
              <a:prstDash val="solid"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3200"/>
              </a:pPr>
              <a:endParaRPr lang="en-US" sz="1600"/>
            </a:p>
          </p:txBody>
        </p:sp>
        <p:sp>
          <p:nvSpPr>
            <p:cNvPr id="162" name="Shape 162"/>
            <p:cNvSpPr/>
            <p:nvPr/>
          </p:nvSpPr>
          <p:spPr>
            <a:xfrm>
              <a:off x="1320805" y="3607279"/>
              <a:ext cx="5758877" cy="45091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5719" tIns="35719" rIns="35719" bIns="35719" numCol="1" anchor="t">
              <a:normAutofit/>
            </a:bodyPr>
            <a:lstStyle>
              <a:lvl1pPr defTabSz="665440">
                <a:defRPr sz="2430" spc="218">
                  <a:latin typeface="Devanagari MT"/>
                  <a:ea typeface="Devanagari MT"/>
                  <a:cs typeface="Devanagari MT"/>
                  <a:sym typeface="Devanagari MT"/>
                </a:defRPr>
              </a:lvl1pPr>
            </a:lstStyle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sz="1400" dirty="0"/>
                <a:t>Measures of the three countries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sz="1400" dirty="0"/>
                <a:t>Sentiment analysis over time 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sz="1400" dirty="0"/>
                <a:t>Comparison between opinion leaders in each country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sz="1400" dirty="0"/>
                <a:t>Comparison across countries</a:t>
              </a:r>
            </a:p>
          </p:txBody>
        </p:sp>
        <p:sp>
          <p:nvSpPr>
            <p:cNvPr id="163" name="Shape 163"/>
            <p:cNvSpPr/>
            <p:nvPr/>
          </p:nvSpPr>
          <p:spPr>
            <a:xfrm>
              <a:off x="0" y="1628771"/>
              <a:ext cx="8400489" cy="8613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>
                <a:defRPr sz="4000" b="1" cap="all" spc="680">
                  <a:solidFill>
                    <a:srgbClr val="C496A2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rPr lang="en-US" sz="2000"/>
                <a:t>The Analysis</a:t>
              </a:r>
            </a:p>
          </p:txBody>
        </p:sp>
      </p:grpSp>
      <p:sp>
        <p:nvSpPr>
          <p:cNvPr id="166" name="Shape 166"/>
          <p:cNvSpPr/>
          <p:nvPr/>
        </p:nvSpPr>
        <p:spPr>
          <a:xfrm>
            <a:off x="-19461" y="2204"/>
            <a:ext cx="12230922" cy="1303113"/>
          </a:xfrm>
          <a:prstGeom prst="rect">
            <a:avLst/>
          </a:prstGeom>
          <a:solidFill>
            <a:schemeClr val="bg2">
              <a:lumMod val="75000"/>
            </a:schemeClr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lang="en-US" sz="1600"/>
          </a:p>
        </p:txBody>
      </p:sp>
      <p:sp>
        <p:nvSpPr>
          <p:cNvPr id="167" name="Shape 167"/>
          <p:cNvSpPr/>
          <p:nvPr/>
        </p:nvSpPr>
        <p:spPr>
          <a:xfrm>
            <a:off x="3336997" y="232971"/>
            <a:ext cx="5565627" cy="8415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10000" cap="all" spc="1400">
                <a:solidFill>
                  <a:srgbClr val="FFFFFF"/>
                </a:solidFill>
                <a:latin typeface="Didot"/>
                <a:ea typeface="Didot"/>
                <a:cs typeface="Didot"/>
                <a:sym typeface="Didot"/>
              </a:defRPr>
            </a:lvl1pPr>
          </a:lstStyle>
          <a:p>
            <a:r>
              <a:rPr lang="en-US" sz="5000" dirty="0"/>
              <a:t>Text Mining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32FB4DA6-73B5-4229-9EC2-69FCAA1BDBB7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fr-CH" smtClean="0"/>
              <a:t>8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377857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isContent="1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3" name="Group 433"/>
          <p:cNvGrpSpPr/>
          <p:nvPr/>
        </p:nvGrpSpPr>
        <p:grpSpPr>
          <a:xfrm>
            <a:off x="524284" y="506745"/>
            <a:ext cx="5661966" cy="5364804"/>
            <a:chOff x="0" y="1693528"/>
            <a:chExt cx="11323931" cy="10729605"/>
          </a:xfrm>
        </p:grpSpPr>
        <p:sp>
          <p:nvSpPr>
            <p:cNvPr id="430" name="Shape 430"/>
            <p:cNvSpPr/>
            <p:nvPr/>
          </p:nvSpPr>
          <p:spPr>
            <a:xfrm>
              <a:off x="43512" y="1693528"/>
              <a:ext cx="11280419" cy="12744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spAutoFit/>
            </a:bodyPr>
            <a:lstStyle/>
            <a:p>
              <a:pPr>
                <a:lnSpc>
                  <a:spcPct val="80000"/>
                </a:lnSpc>
                <a:defRPr sz="10100" b="1">
                  <a:latin typeface="Didot"/>
                  <a:ea typeface="Didot"/>
                  <a:cs typeface="Didot"/>
                  <a:sym typeface="Didot"/>
                </a:defRPr>
              </a:pPr>
              <a:r>
                <a:rPr lang="en-US" sz="5050" dirty="0"/>
                <a:t>Sentiment Analysis</a:t>
              </a:r>
            </a:p>
          </p:txBody>
        </p:sp>
        <p:sp>
          <p:nvSpPr>
            <p:cNvPr id="431" name="Shape 431"/>
            <p:cNvSpPr/>
            <p:nvPr/>
          </p:nvSpPr>
          <p:spPr>
            <a:xfrm>
              <a:off x="0" y="2967980"/>
              <a:ext cx="2195216" cy="4825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>
                <a:lnSpc>
                  <a:spcPct val="120000"/>
                </a:lnSpc>
                <a:defRPr sz="2400" spc="647"/>
              </a:pPr>
              <a:r>
                <a:rPr lang="en-US" sz="1400" spc="300" dirty="0"/>
                <a:t>Procedure</a:t>
              </a:r>
            </a:p>
          </p:txBody>
        </p:sp>
        <p:sp>
          <p:nvSpPr>
            <p:cNvPr id="432" name="Shape 432"/>
            <p:cNvSpPr/>
            <p:nvPr/>
          </p:nvSpPr>
          <p:spPr>
            <a:xfrm>
              <a:off x="43512" y="4888765"/>
              <a:ext cx="9080619" cy="75343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algn="l" defTabSz="1828800">
                <a:lnSpc>
                  <a:spcPct val="110000"/>
                </a:lnSpc>
                <a:defRPr sz="2400">
                  <a:latin typeface="PT Sans"/>
                  <a:ea typeface="PT Sans"/>
                  <a:cs typeface="PT Sans"/>
                  <a:sym typeface="PT Sans"/>
                </a:defRPr>
              </a:lvl1pPr>
            </a:lstStyle>
            <a:p>
              <a:pPr marL="171450" indent="-171450" algn="just">
                <a:buFont typeface="Wingdings" panose="05000000000000000000" pitchFamily="2" charset="2"/>
                <a:buChar char="§"/>
              </a:pPr>
              <a:r>
                <a:rPr lang="en-US" sz="1200" b="1" dirty="0"/>
                <a:t>Collecting the data</a:t>
              </a:r>
              <a:r>
                <a:rPr lang="en-US" sz="1200" dirty="0"/>
                <a:t>: </a:t>
              </a:r>
            </a:p>
            <a:p>
              <a:pPr marL="628650" lvl="1" indent="-171450" algn="just">
                <a:buFont typeface="Arial" panose="020B0604020202020204" pitchFamily="34" charset="0"/>
                <a:buChar char="•"/>
              </a:pPr>
              <a:r>
                <a:rPr lang="en-US" sz="1200" dirty="0">
                  <a:latin typeface="PT Sans"/>
                </a:rPr>
                <a:t>Limitation in tweet numbers; challenge of finding people who tweet enough but not too much and who are opinion leaders for the country</a:t>
              </a:r>
            </a:p>
            <a:p>
              <a:pPr marL="628650" lvl="1" indent="-171450" algn="just">
                <a:buFont typeface="Arial" panose="020B0604020202020204" pitchFamily="34" charset="0"/>
                <a:buChar char="•"/>
              </a:pPr>
              <a:r>
                <a:rPr lang="en-US" sz="1200" dirty="0">
                  <a:latin typeface="PT Sans"/>
                </a:rPr>
                <a:t>Taking only tweets between February 1st and May 12th</a:t>
              </a:r>
            </a:p>
            <a:p>
              <a:pPr marL="628650" lvl="1" indent="-171450" algn="just">
                <a:buFont typeface="Arial" panose="020B0604020202020204" pitchFamily="34" charset="0"/>
                <a:buChar char="•"/>
              </a:pPr>
              <a:r>
                <a:rPr lang="en-US" sz="1200" dirty="0">
                  <a:latin typeface="PT Sans"/>
                </a:rPr>
                <a:t>Sometimes taking retweets when interesting</a:t>
              </a:r>
            </a:p>
            <a:p>
              <a:pPr marL="171450" indent="-171450" algn="just">
                <a:buFont typeface="Wingdings" panose="05000000000000000000" pitchFamily="2" charset="2"/>
                <a:buChar char="§"/>
              </a:pPr>
              <a:r>
                <a:rPr lang="en-US" sz="1200" b="1" dirty="0"/>
                <a:t>Analyzing and exporting the data</a:t>
              </a:r>
              <a:r>
                <a:rPr lang="en-US" sz="1200" dirty="0"/>
                <a:t>: </a:t>
              </a:r>
            </a:p>
            <a:p>
              <a:pPr marL="628650" lvl="1" indent="-171450" algn="just">
                <a:buFont typeface="Arial" panose="020B0604020202020204" pitchFamily="34" charset="0"/>
                <a:buChar char="•"/>
              </a:pPr>
              <a:r>
                <a:rPr lang="en-US" sz="1200" dirty="0">
                  <a:latin typeface="PT Sans"/>
                </a:rPr>
                <a:t>Sentiment evolution over time for each person </a:t>
              </a:r>
            </a:p>
            <a:p>
              <a:pPr marL="628650" lvl="1" indent="-171450" algn="just">
                <a:buFont typeface="Arial" panose="020B0604020202020204" pitchFamily="34" charset="0"/>
                <a:buChar char="•"/>
              </a:pPr>
              <a:r>
                <a:rPr lang="en-US" sz="1200" dirty="0">
                  <a:latin typeface="PT Sans"/>
                </a:rPr>
                <a:t>General and polarized </a:t>
              </a:r>
              <a:r>
                <a:rPr lang="en-US" sz="1200" dirty="0" err="1">
                  <a:latin typeface="PT Sans"/>
                </a:rPr>
                <a:t>wordcloud</a:t>
              </a:r>
              <a:r>
                <a:rPr lang="en-US" sz="1200" dirty="0">
                  <a:latin typeface="PT Sans"/>
                </a:rPr>
                <a:t> for each person to check for main words</a:t>
              </a:r>
            </a:p>
            <a:p>
              <a:pPr marL="628650" lvl="1" indent="-171450" algn="just">
                <a:buFont typeface="Arial" panose="020B0604020202020204" pitchFamily="34" charset="0"/>
                <a:buChar char="•"/>
              </a:pPr>
              <a:r>
                <a:rPr lang="en-US" sz="1200" dirty="0">
                  <a:latin typeface="PT Sans"/>
                </a:rPr>
                <a:t>Topic analysis for each person to make sure that Coronavirus is at least one main topic</a:t>
              </a:r>
            </a:p>
            <a:p>
              <a:pPr marL="628650" lvl="1" indent="-171450" algn="just">
                <a:buFont typeface="Arial" panose="020B0604020202020204" pitchFamily="34" charset="0"/>
                <a:buChar char="•"/>
              </a:pPr>
              <a:r>
                <a:rPr lang="en-US" sz="1200" dirty="0">
                  <a:latin typeface="PT Sans"/>
                </a:rPr>
                <a:t>Aggregated sentiment evolution and polarized </a:t>
              </a:r>
              <a:r>
                <a:rPr lang="en-US" sz="1200" dirty="0" err="1">
                  <a:latin typeface="PT Sans"/>
                </a:rPr>
                <a:t>wordcloud</a:t>
              </a:r>
              <a:r>
                <a:rPr lang="en-US" sz="1200" dirty="0">
                  <a:latin typeface="PT Sans"/>
                </a:rPr>
                <a:t> for countries comparison</a:t>
              </a:r>
            </a:p>
            <a:p>
              <a:pPr marL="171450" indent="-171450" algn="just">
                <a:buFont typeface="Wingdings" panose="05000000000000000000" pitchFamily="2" charset="2"/>
                <a:buChar char="§"/>
              </a:pPr>
              <a:r>
                <a:rPr lang="en-US" sz="1200" b="1" dirty="0"/>
                <a:t>Comparing and making inferences</a:t>
              </a:r>
              <a:r>
                <a:rPr lang="en-US" sz="1200" dirty="0"/>
                <a:t>:</a:t>
              </a:r>
            </a:p>
            <a:p>
              <a:pPr marL="628650" lvl="1" indent="-171450" algn="just">
                <a:buFont typeface="Arial" panose="020B0604020202020204" pitchFamily="34" charset="0"/>
                <a:buChar char="•"/>
              </a:pPr>
              <a:r>
                <a:rPr lang="en-US" sz="1200" dirty="0">
                  <a:latin typeface="PT Sans"/>
                </a:rPr>
                <a:t>Keeping in mind our limitations</a:t>
              </a:r>
            </a:p>
            <a:p>
              <a:pPr marL="628650" lvl="1" indent="-171450" algn="just">
                <a:buFont typeface="Arial" panose="020B0604020202020204" pitchFamily="34" charset="0"/>
                <a:buChar char="•"/>
              </a:pPr>
              <a:r>
                <a:rPr lang="en-US" sz="1200" dirty="0">
                  <a:latin typeface="PT Sans"/>
                </a:rPr>
                <a:t>Dynamic evolution; spread of the virus inside the country and actions taken over time</a:t>
              </a:r>
            </a:p>
            <a:p>
              <a:pPr marL="171450" indent="-171450" algn="just">
                <a:buFont typeface="Wingdings" panose="05000000000000000000" pitchFamily="2" charset="2"/>
                <a:buChar char="§"/>
              </a:pPr>
              <a:r>
                <a:rPr lang="en-US" sz="1200" b="1" dirty="0"/>
                <a:t>All the graphs are in the appendix</a:t>
              </a:r>
              <a:endParaRPr lang="en-US" sz="1200" dirty="0">
                <a:latin typeface="PT Sans"/>
              </a:endParaRPr>
            </a:p>
            <a:p>
              <a:pPr lvl="1" algn="just"/>
              <a:endParaRPr lang="en-US" sz="1200" dirty="0">
                <a:latin typeface="PT Sans"/>
              </a:endParaRPr>
            </a:p>
          </p:txBody>
        </p:sp>
      </p:grpSp>
      <p:pic>
        <p:nvPicPr>
          <p:cNvPr id="7" name="Image 6">
            <a:extLst>
              <a:ext uri="{FF2B5EF4-FFF2-40B4-BE49-F238E27FC236}">
                <a16:creationId xmlns:a16="http://schemas.microsoft.com/office/drawing/2014/main" id="{B4FCBFFE-A783-489C-B4D6-FA305817AF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5101" y="116166"/>
            <a:ext cx="1380897" cy="301035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71DED712-5887-47C2-A436-CC90BA8346A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89" r="37721"/>
          <a:stretch/>
        </p:blipFill>
        <p:spPr>
          <a:xfrm>
            <a:off x="9214765" y="2362145"/>
            <a:ext cx="1912672" cy="2697481"/>
          </a:xfrm>
          <a:prstGeom prst="rect">
            <a:avLst/>
          </a:prstGeom>
        </p:spPr>
      </p:pic>
      <p:pic>
        <p:nvPicPr>
          <p:cNvPr id="17" name="Image 16" descr="Une image contenant bateau, groupe, différent, eau&#10;&#10;Description générée automatiquement">
            <a:extLst>
              <a:ext uri="{FF2B5EF4-FFF2-40B4-BE49-F238E27FC236}">
                <a16:creationId xmlns:a16="http://schemas.microsoft.com/office/drawing/2014/main" id="{1113C221-9C53-451F-9D07-27AF2EE4EE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2063" y="669357"/>
            <a:ext cx="6047517" cy="1935205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2F531230-676C-432E-9FC4-7C6AF8903A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2075" y="4727612"/>
            <a:ext cx="6327505" cy="2024802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72E197A4-F598-446A-9FDE-E36BEF67224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62" r="37710"/>
          <a:stretch/>
        </p:blipFill>
        <p:spPr>
          <a:xfrm>
            <a:off x="7105652" y="2716564"/>
            <a:ext cx="1574157" cy="1957918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A04651FB-D3E1-41AE-A08B-2CFA7CE717C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fr-CH" smtClean="0"/>
              <a:t>9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635757278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181</TotalTime>
  <Words>1914</Words>
  <Application>Microsoft Office PowerPoint</Application>
  <PresentationFormat>Grand écran</PresentationFormat>
  <Paragraphs>370</Paragraphs>
  <Slides>28</Slides>
  <Notes>7</Notes>
  <HiddenSlides>0</HiddenSlides>
  <MMClips>0</MMClips>
  <ScaleCrop>false</ScaleCrop>
  <HeadingPairs>
    <vt:vector size="6" baseType="variant">
      <vt:variant>
        <vt:lpstr>Polices utilisées</vt:lpstr>
      </vt:variant>
      <vt:variant>
        <vt:i4>11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28</vt:i4>
      </vt:variant>
    </vt:vector>
  </HeadingPairs>
  <TitlesOfParts>
    <vt:vector size="40" baseType="lpstr">
      <vt:lpstr>Arial</vt:lpstr>
      <vt:lpstr>Autumn Chant</vt:lpstr>
      <vt:lpstr>Calibri</vt:lpstr>
      <vt:lpstr>Calibri Light</vt:lpstr>
      <vt:lpstr>DejaVu Serif Condensed</vt:lpstr>
      <vt:lpstr>Devanagari MT</vt:lpstr>
      <vt:lpstr>Didot</vt:lpstr>
      <vt:lpstr>Helvetica</vt:lpstr>
      <vt:lpstr>Helvetica Neue</vt:lpstr>
      <vt:lpstr>PT Sans</vt:lpstr>
      <vt:lpstr>Wingdings</vt:lpstr>
      <vt:lpstr>Thème Office</vt:lpstr>
      <vt:lpstr>Coronavirus Perception and Evolution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Predicting the Spread of a Pandemics</dc:title>
  <dc:creator>Alexia Chabaud</dc:creator>
  <cp:lastModifiedBy>Alexia Chabaud</cp:lastModifiedBy>
  <cp:revision>182</cp:revision>
  <dcterms:created xsi:type="dcterms:W3CDTF">2020-04-30T12:03:56Z</dcterms:created>
  <dcterms:modified xsi:type="dcterms:W3CDTF">2020-05-19T20:50:24Z</dcterms:modified>
</cp:coreProperties>
</file>